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21"/>
  </p:notesMasterIdLst>
  <p:sldIdLst>
    <p:sldId id="570" r:id="rId3"/>
    <p:sldId id="574" r:id="rId4"/>
    <p:sldId id="596" r:id="rId5"/>
    <p:sldId id="412" r:id="rId6"/>
    <p:sldId id="593" r:id="rId7"/>
    <p:sldId id="578" r:id="rId8"/>
    <p:sldId id="428" r:id="rId9"/>
    <p:sldId id="580" r:id="rId10"/>
    <p:sldId id="592" r:id="rId11"/>
    <p:sldId id="400" r:id="rId12"/>
    <p:sldId id="409" r:id="rId13"/>
    <p:sldId id="436" r:id="rId14"/>
    <p:sldId id="437" r:id="rId15"/>
    <p:sldId id="589" r:id="rId16"/>
    <p:sldId id="587" r:id="rId17"/>
    <p:sldId id="258" r:id="rId18"/>
    <p:sldId id="597" r:id="rId19"/>
    <p:sldId id="296" r:id="rId20"/>
  </p:sldIdLst>
  <p:sldSz cx="12192000" cy="6858000"/>
  <p:notesSz cx="6858000" cy="9144000"/>
  <p:defaultText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C56"/>
    <a:srgbClr val="36174D"/>
    <a:srgbClr val="305250"/>
    <a:srgbClr val="E93939"/>
    <a:srgbClr val="F07204"/>
    <a:srgbClr val="FFBD05"/>
    <a:srgbClr val="D0DD38"/>
    <a:srgbClr val="86C048"/>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7" autoAdjust="0"/>
    <p:restoredTop sz="80481" autoAdjust="0"/>
  </p:normalViewPr>
  <p:slideViewPr>
    <p:cSldViewPr snapToGrid="0">
      <p:cViewPr varScale="1">
        <p:scale>
          <a:sx n="69" d="100"/>
          <a:sy n="69" d="100"/>
        </p:scale>
        <p:origin x="1133"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3AC10-BF6B-495F-AC85-F5A7D229D5C2}"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n-US"/>
        </a:p>
      </dgm:t>
    </dgm:pt>
    <dgm:pt modelId="{CFFA435B-18DC-4121-A73A-0AD7BE2741FA}">
      <dgm:prSet phldrT="[Text]"/>
      <dgm:spPr/>
      <dgm:t>
        <a:bodyPr/>
        <a:lstStyle/>
        <a:p>
          <a:r>
            <a:rPr lang="en-US" dirty="0"/>
            <a:t>Pro</a:t>
          </a:r>
        </a:p>
      </dgm:t>
    </dgm:pt>
    <dgm:pt modelId="{62C1FD95-B355-4A33-81F8-24DA1A0168A6}" type="parTrans" cxnId="{CDE6B934-B498-44AD-A879-84CA41303568}">
      <dgm:prSet/>
      <dgm:spPr/>
      <dgm:t>
        <a:bodyPr/>
        <a:lstStyle/>
        <a:p>
          <a:endParaRPr lang="en-US"/>
        </a:p>
      </dgm:t>
    </dgm:pt>
    <dgm:pt modelId="{98FA84D9-C1FF-46BB-AC74-311D5D929418}" type="sibTrans" cxnId="{CDE6B934-B498-44AD-A879-84CA41303568}">
      <dgm:prSet/>
      <dgm:spPr/>
      <dgm:t>
        <a:bodyPr/>
        <a:lstStyle/>
        <a:p>
          <a:endParaRPr lang="en-US"/>
        </a:p>
      </dgm:t>
    </dgm:pt>
    <dgm:pt modelId="{9B92067E-C7F2-4BA4-9ECB-FE1664003A29}">
      <dgm:prSet phldrT="[Text]" custT="1"/>
      <dgm:spPr>
        <a:solidFill>
          <a:schemeClr val="accent1">
            <a:lumMod val="20000"/>
            <a:lumOff val="80000"/>
          </a:schemeClr>
        </a:solidFill>
      </dgm:spPr>
      <dgm:t>
        <a:bodyPr/>
        <a:lstStyle/>
        <a:p>
          <a:r>
            <a:rPr lang="en-US" sz="2200" dirty="0">
              <a:solidFill>
                <a:schemeClr val="tx1"/>
              </a:solidFill>
              <a:latin typeface="Corbel" panose="020B0503020204020204" pitchFamily="34" charset="0"/>
            </a:rPr>
            <a:t>Highly reliable, objective assessment of relevant competencies</a:t>
          </a:r>
        </a:p>
      </dgm:t>
    </dgm:pt>
    <dgm:pt modelId="{B9ECCE10-206A-4254-A5BB-0408A2C01406}" type="parTrans" cxnId="{46744D6E-E4E9-4B00-8AB6-90B7DEA028E2}">
      <dgm:prSet/>
      <dgm:spPr/>
      <dgm:t>
        <a:bodyPr/>
        <a:lstStyle/>
        <a:p>
          <a:endParaRPr lang="en-US"/>
        </a:p>
      </dgm:t>
    </dgm:pt>
    <dgm:pt modelId="{F780DDF3-4EF6-4148-B7DD-4CA968EF5C27}" type="sibTrans" cxnId="{46744D6E-E4E9-4B00-8AB6-90B7DEA028E2}">
      <dgm:prSet/>
      <dgm:spPr/>
      <dgm:t>
        <a:bodyPr/>
        <a:lstStyle/>
        <a:p>
          <a:endParaRPr lang="en-US"/>
        </a:p>
      </dgm:t>
    </dgm:pt>
    <dgm:pt modelId="{593BD813-FCE8-4B86-8CC5-F54E83E0181A}">
      <dgm:prSet phldrT="[Text]"/>
      <dgm:spPr/>
      <dgm:t>
        <a:bodyPr/>
        <a:lstStyle/>
        <a:p>
          <a:r>
            <a:rPr lang="en-US" dirty="0"/>
            <a:t>Con</a:t>
          </a:r>
        </a:p>
      </dgm:t>
    </dgm:pt>
    <dgm:pt modelId="{79554CF1-B093-47A9-835B-71B451EE0A51}" type="parTrans" cxnId="{0BF496B9-1A84-4EFD-8490-27C89BA45568}">
      <dgm:prSet/>
      <dgm:spPr/>
      <dgm:t>
        <a:bodyPr/>
        <a:lstStyle/>
        <a:p>
          <a:endParaRPr lang="en-US"/>
        </a:p>
      </dgm:t>
    </dgm:pt>
    <dgm:pt modelId="{694444DA-E255-467D-B0E4-0E22CEA46902}" type="sibTrans" cxnId="{0BF496B9-1A84-4EFD-8490-27C89BA45568}">
      <dgm:prSet/>
      <dgm:spPr/>
      <dgm:t>
        <a:bodyPr/>
        <a:lstStyle/>
        <a:p>
          <a:endParaRPr lang="en-US"/>
        </a:p>
      </dgm:t>
    </dgm:pt>
    <dgm:pt modelId="{723DB3A0-85A4-421E-9BA4-6A0F618F9D72}">
      <dgm:prSet phldrT="[Text]" custT="1"/>
      <dgm:spPr>
        <a:solidFill>
          <a:schemeClr val="accent1">
            <a:lumMod val="20000"/>
            <a:lumOff val="80000"/>
          </a:schemeClr>
        </a:solidFill>
      </dgm:spPr>
      <dgm:t>
        <a:bodyPr/>
        <a:lstStyle/>
        <a:p>
          <a:endParaRPr lang="en-US" sz="1800" dirty="0">
            <a:latin typeface="Corbel" panose="020B0503020204020204" pitchFamily="34" charset="0"/>
          </a:endParaRPr>
        </a:p>
      </dgm:t>
    </dgm:pt>
    <dgm:pt modelId="{4D0E837A-4689-4FCC-B38A-DED6380DD383}" type="parTrans" cxnId="{447FF6FC-5912-4DC5-AEFF-9A820A73E551}">
      <dgm:prSet/>
      <dgm:spPr/>
      <dgm:t>
        <a:bodyPr/>
        <a:lstStyle/>
        <a:p>
          <a:endParaRPr lang="en-US"/>
        </a:p>
      </dgm:t>
    </dgm:pt>
    <dgm:pt modelId="{BC5FDA6D-3900-41EB-A9F5-2773BF40CFD3}" type="sibTrans" cxnId="{447FF6FC-5912-4DC5-AEFF-9A820A73E551}">
      <dgm:prSet/>
      <dgm:spPr/>
      <dgm:t>
        <a:bodyPr/>
        <a:lstStyle/>
        <a:p>
          <a:endParaRPr lang="en-US"/>
        </a:p>
      </dgm:t>
    </dgm:pt>
    <dgm:pt modelId="{5380D1DE-467B-4BF2-8C77-F30636F48924}">
      <dgm:prSet phldrT="[Text]" custT="1"/>
      <dgm:spPr>
        <a:solidFill>
          <a:schemeClr val="accent1">
            <a:lumMod val="20000"/>
            <a:lumOff val="80000"/>
          </a:schemeClr>
        </a:solidFill>
      </dgm:spPr>
      <dgm:t>
        <a:bodyPr/>
        <a:lstStyle/>
        <a:p>
          <a:r>
            <a:rPr lang="en-US" sz="2200" baseline="0" dirty="0">
              <a:solidFill>
                <a:schemeClr val="tx1"/>
              </a:solidFill>
              <a:latin typeface="Corbel" panose="020B0503020204020204" pitchFamily="34" charset="0"/>
            </a:rPr>
            <a:t>Standardized test scores do not fully predict performance</a:t>
          </a:r>
        </a:p>
      </dgm:t>
    </dgm:pt>
    <dgm:pt modelId="{AA93E11A-F10A-4718-B332-8DCB5EF10573}" type="parTrans" cxnId="{EF692C59-999C-410C-9CB3-F3014290555C}">
      <dgm:prSet/>
      <dgm:spPr/>
      <dgm:t>
        <a:bodyPr/>
        <a:lstStyle/>
        <a:p>
          <a:endParaRPr lang="en-US"/>
        </a:p>
      </dgm:t>
    </dgm:pt>
    <dgm:pt modelId="{E70D8D9B-5D84-436A-824C-E3325F473EA8}" type="sibTrans" cxnId="{EF692C59-999C-410C-9CB3-F3014290555C}">
      <dgm:prSet/>
      <dgm:spPr/>
      <dgm:t>
        <a:bodyPr/>
        <a:lstStyle/>
        <a:p>
          <a:endParaRPr lang="en-US"/>
        </a:p>
      </dgm:t>
    </dgm:pt>
    <dgm:pt modelId="{A7335343-2918-4AD0-AFEF-C26365DBDDA7}">
      <dgm:prSet phldrT="[Text]" custT="1"/>
      <dgm:spPr>
        <a:solidFill>
          <a:schemeClr val="accent1">
            <a:lumMod val="20000"/>
            <a:lumOff val="80000"/>
          </a:schemeClr>
        </a:solidFill>
      </dgm:spPr>
      <dgm:t>
        <a:bodyPr/>
        <a:lstStyle/>
        <a:p>
          <a:r>
            <a:rPr lang="en-US" sz="2200" dirty="0">
              <a:solidFill>
                <a:schemeClr val="tx1"/>
              </a:solidFill>
              <a:latin typeface="Corbel" panose="020B0503020204020204" pitchFamily="34" charset="0"/>
            </a:rPr>
            <a:t>Medical schools may have challenges with assessment. </a:t>
          </a:r>
        </a:p>
      </dgm:t>
    </dgm:pt>
    <dgm:pt modelId="{506BBD3B-5370-410E-848D-8ACFE48D6BC2}" type="parTrans" cxnId="{2E7907FE-BAC2-4730-A860-1BD2339393A5}">
      <dgm:prSet/>
      <dgm:spPr/>
      <dgm:t>
        <a:bodyPr/>
        <a:lstStyle/>
        <a:p>
          <a:endParaRPr lang="en-US"/>
        </a:p>
      </dgm:t>
    </dgm:pt>
    <dgm:pt modelId="{8D3D7A1B-EC35-4A28-93C9-B8B4CD0DCAA3}" type="sibTrans" cxnId="{2E7907FE-BAC2-4730-A860-1BD2339393A5}">
      <dgm:prSet/>
      <dgm:spPr/>
      <dgm:t>
        <a:bodyPr/>
        <a:lstStyle/>
        <a:p>
          <a:endParaRPr lang="en-US"/>
        </a:p>
      </dgm:t>
    </dgm:pt>
    <dgm:pt modelId="{CBE35B5D-1018-487E-B04B-F650BFE32CB4}">
      <dgm:prSet phldrT="[Text]" custT="1"/>
      <dgm:spPr>
        <a:solidFill>
          <a:schemeClr val="accent1">
            <a:lumMod val="20000"/>
            <a:lumOff val="80000"/>
          </a:schemeClr>
        </a:solidFill>
      </dgm:spPr>
      <dgm:t>
        <a:bodyPr/>
        <a:lstStyle/>
        <a:p>
          <a:r>
            <a:rPr lang="en-US" sz="2200" dirty="0">
              <a:solidFill>
                <a:schemeClr val="tx1"/>
              </a:solidFill>
              <a:latin typeface="Corbel" panose="020B0503020204020204" pitchFamily="34" charset="0"/>
            </a:rPr>
            <a:t>National standard</a:t>
          </a:r>
        </a:p>
      </dgm:t>
    </dgm:pt>
    <dgm:pt modelId="{0DF41182-41BE-49F8-947C-676B26F670F2}" type="parTrans" cxnId="{1BF40CD0-6450-42A8-BB93-BADEACA4578E}">
      <dgm:prSet/>
      <dgm:spPr/>
      <dgm:t>
        <a:bodyPr/>
        <a:lstStyle/>
        <a:p>
          <a:endParaRPr lang="en-US"/>
        </a:p>
      </dgm:t>
    </dgm:pt>
    <dgm:pt modelId="{94C94EEF-199C-46E3-8EF4-4AB8D424553E}" type="sibTrans" cxnId="{1BF40CD0-6450-42A8-BB93-BADEACA4578E}">
      <dgm:prSet/>
      <dgm:spPr/>
      <dgm:t>
        <a:bodyPr/>
        <a:lstStyle/>
        <a:p>
          <a:endParaRPr lang="en-US"/>
        </a:p>
      </dgm:t>
    </dgm:pt>
    <dgm:pt modelId="{04BF3E78-7F48-4E79-B9AF-191A0DD77F64}">
      <dgm:prSet phldrT="[Text]" custT="1"/>
      <dgm:spPr>
        <a:solidFill>
          <a:schemeClr val="accent1">
            <a:lumMod val="20000"/>
            <a:lumOff val="80000"/>
          </a:schemeClr>
        </a:solidFill>
      </dgm:spPr>
      <dgm:t>
        <a:bodyPr/>
        <a:lstStyle/>
        <a:p>
          <a:r>
            <a:rPr lang="en-US" sz="2200" baseline="0" dirty="0">
              <a:solidFill>
                <a:schemeClr val="tx1"/>
              </a:solidFill>
              <a:latin typeface="Corbel" panose="020B0503020204020204" pitchFamily="34" charset="0"/>
            </a:rPr>
            <a:t>Focus on maximizing scores negatively impacts student well being</a:t>
          </a:r>
        </a:p>
      </dgm:t>
    </dgm:pt>
    <dgm:pt modelId="{952B27E7-474C-4563-B3C9-6A5386B7EBED}" type="parTrans" cxnId="{C86AC29E-52C5-4E5C-A4D4-2137B04A6344}">
      <dgm:prSet/>
      <dgm:spPr/>
      <dgm:t>
        <a:bodyPr/>
        <a:lstStyle/>
        <a:p>
          <a:endParaRPr lang="en-US"/>
        </a:p>
      </dgm:t>
    </dgm:pt>
    <dgm:pt modelId="{2BDDDFAA-A5B5-4F8C-9CEC-9DB1B8C13B8A}" type="sibTrans" cxnId="{C86AC29E-52C5-4E5C-A4D4-2137B04A6344}">
      <dgm:prSet/>
      <dgm:spPr/>
      <dgm:t>
        <a:bodyPr/>
        <a:lstStyle/>
        <a:p>
          <a:endParaRPr lang="en-US"/>
        </a:p>
      </dgm:t>
    </dgm:pt>
    <dgm:pt modelId="{A9787672-9734-41E4-B738-29C81D5337CD}">
      <dgm:prSet custT="1"/>
      <dgm:spPr/>
      <dgm:t>
        <a:bodyPr/>
        <a:lstStyle/>
        <a:p>
          <a:r>
            <a:rPr lang="en-US" sz="2200" baseline="0" dirty="0">
              <a:solidFill>
                <a:schemeClr val="tx1"/>
              </a:solidFill>
              <a:latin typeface="Corbel" panose="020B0503020204020204" pitchFamily="34" charset="0"/>
            </a:rPr>
            <a:t>Race for scores hinders medical education innovation</a:t>
          </a:r>
        </a:p>
      </dgm:t>
    </dgm:pt>
    <dgm:pt modelId="{595E3876-6471-479A-BB34-10B08A23638A}" type="parTrans" cxnId="{125A7FB7-FE42-4C3E-854E-C207A44441E5}">
      <dgm:prSet/>
      <dgm:spPr/>
      <dgm:t>
        <a:bodyPr/>
        <a:lstStyle/>
        <a:p>
          <a:endParaRPr lang="en-US"/>
        </a:p>
      </dgm:t>
    </dgm:pt>
    <dgm:pt modelId="{CC57E1BF-3E7B-4209-88DF-3D42F152DBB8}" type="sibTrans" cxnId="{125A7FB7-FE42-4C3E-854E-C207A44441E5}">
      <dgm:prSet/>
      <dgm:spPr/>
      <dgm:t>
        <a:bodyPr/>
        <a:lstStyle/>
        <a:p>
          <a:endParaRPr lang="en-US"/>
        </a:p>
      </dgm:t>
    </dgm:pt>
    <dgm:pt modelId="{E4493B41-143C-4466-9AA8-92B583907EB0}">
      <dgm:prSet phldrT="[Text]" custT="1"/>
      <dgm:spPr>
        <a:solidFill>
          <a:schemeClr val="accent1">
            <a:lumMod val="20000"/>
            <a:lumOff val="80000"/>
          </a:schemeClr>
        </a:solidFill>
      </dgm:spPr>
      <dgm:t>
        <a:bodyPr/>
        <a:lstStyle/>
        <a:p>
          <a:r>
            <a:rPr lang="en-US" sz="2200" baseline="0" dirty="0">
              <a:solidFill>
                <a:schemeClr val="tx1"/>
              </a:solidFill>
              <a:latin typeface="Corbel" panose="020B0503020204020204" pitchFamily="34" charset="0"/>
            </a:rPr>
            <a:t>Can contribute to lack of diversity in medicine</a:t>
          </a:r>
        </a:p>
      </dgm:t>
    </dgm:pt>
    <dgm:pt modelId="{D772F1F2-3BC2-42EF-B3CF-865275227204}" type="parTrans" cxnId="{2EFA4AC3-139D-4253-9785-0EE251BC9B8C}">
      <dgm:prSet/>
      <dgm:spPr/>
      <dgm:t>
        <a:bodyPr/>
        <a:lstStyle/>
        <a:p>
          <a:endParaRPr lang="en-US"/>
        </a:p>
      </dgm:t>
    </dgm:pt>
    <dgm:pt modelId="{361FE054-6491-4B1B-8F3E-8E1CAE533460}" type="sibTrans" cxnId="{2EFA4AC3-139D-4253-9785-0EE251BC9B8C}">
      <dgm:prSet/>
      <dgm:spPr/>
      <dgm:t>
        <a:bodyPr/>
        <a:lstStyle/>
        <a:p>
          <a:endParaRPr lang="en-US"/>
        </a:p>
      </dgm:t>
    </dgm:pt>
    <dgm:pt modelId="{33949C15-CEF1-44A7-882A-8FEE534F41DE}">
      <dgm:prSet phldrT="[Text]" custT="1"/>
      <dgm:spPr>
        <a:solidFill>
          <a:schemeClr val="accent1">
            <a:lumMod val="20000"/>
            <a:lumOff val="80000"/>
          </a:schemeClr>
        </a:solidFill>
      </dgm:spPr>
      <dgm:t>
        <a:bodyPr/>
        <a:lstStyle/>
        <a:p>
          <a:r>
            <a:rPr lang="en-US" sz="2200" dirty="0">
              <a:solidFill>
                <a:schemeClr val="tx1"/>
              </a:solidFill>
              <a:latin typeface="Corbel" panose="020B0503020204020204" pitchFamily="34" charset="0"/>
            </a:rPr>
            <a:t>Changes may stress an already challenged transition system (disruption)</a:t>
          </a:r>
        </a:p>
      </dgm:t>
    </dgm:pt>
    <dgm:pt modelId="{F26CB14E-5DFB-4FA9-96B4-4B6C2CE0A7E4}" type="parTrans" cxnId="{4898BF3D-471C-4266-B944-7077197EA295}">
      <dgm:prSet/>
      <dgm:spPr/>
      <dgm:t>
        <a:bodyPr/>
        <a:lstStyle/>
        <a:p>
          <a:endParaRPr lang="en-US"/>
        </a:p>
      </dgm:t>
    </dgm:pt>
    <dgm:pt modelId="{E603D33E-F4F0-43FE-982E-72C8C860CB4C}" type="sibTrans" cxnId="{4898BF3D-471C-4266-B944-7077197EA295}">
      <dgm:prSet/>
      <dgm:spPr/>
      <dgm:t>
        <a:bodyPr/>
        <a:lstStyle/>
        <a:p>
          <a:endParaRPr lang="en-US"/>
        </a:p>
      </dgm:t>
    </dgm:pt>
    <dgm:pt modelId="{A59E09F5-51BE-4010-B34E-9E6C769EAE56}">
      <dgm:prSet phldrT="[Text]" custT="1"/>
      <dgm:spPr>
        <a:solidFill>
          <a:schemeClr val="accent1">
            <a:lumMod val="20000"/>
            <a:lumOff val="80000"/>
          </a:schemeClr>
        </a:solidFill>
      </dgm:spPr>
      <dgm:t>
        <a:bodyPr/>
        <a:lstStyle/>
        <a:p>
          <a:r>
            <a:rPr lang="en-US" sz="2200" dirty="0">
              <a:solidFill>
                <a:schemeClr val="tx1"/>
              </a:solidFill>
              <a:latin typeface="Corbel" panose="020B0503020204020204" pitchFamily="34" charset="0"/>
            </a:rPr>
            <a:t>No other standardized assessments across UME</a:t>
          </a:r>
        </a:p>
      </dgm:t>
    </dgm:pt>
    <dgm:pt modelId="{0B450B70-2C3E-4D16-B763-D6CAC9509419}" type="parTrans" cxnId="{AB6100E9-DF04-4B73-AB92-AB51B7B32E4A}">
      <dgm:prSet/>
      <dgm:spPr/>
      <dgm:t>
        <a:bodyPr/>
        <a:lstStyle/>
        <a:p>
          <a:endParaRPr lang="en-US"/>
        </a:p>
      </dgm:t>
    </dgm:pt>
    <dgm:pt modelId="{7B6F3E0F-B7DD-4505-84AD-41999D1954E3}" type="sibTrans" cxnId="{AB6100E9-DF04-4B73-AB92-AB51B7B32E4A}">
      <dgm:prSet/>
      <dgm:spPr/>
      <dgm:t>
        <a:bodyPr/>
        <a:lstStyle/>
        <a:p>
          <a:endParaRPr lang="en-US"/>
        </a:p>
      </dgm:t>
    </dgm:pt>
    <dgm:pt modelId="{11CB118B-38CB-4C8E-9588-52ACC1E68733}">
      <dgm:prSet phldrT="[Text]" custT="1"/>
      <dgm:spPr>
        <a:solidFill>
          <a:schemeClr val="accent1">
            <a:lumMod val="20000"/>
            <a:lumOff val="80000"/>
          </a:schemeClr>
        </a:solidFill>
      </dgm:spPr>
      <dgm:t>
        <a:bodyPr/>
        <a:lstStyle/>
        <a:p>
          <a:r>
            <a:rPr lang="en-US" sz="2200" baseline="0" dirty="0">
              <a:solidFill>
                <a:schemeClr val="tx1"/>
              </a:solidFill>
              <a:latin typeface="Corbel" panose="020B0503020204020204" pitchFamily="34" charset="0"/>
            </a:rPr>
            <a:t>Licensure only requires a P/F outcome</a:t>
          </a:r>
        </a:p>
      </dgm:t>
    </dgm:pt>
    <dgm:pt modelId="{418E6DA1-CCFD-4745-9054-DE1EC6DFF9A4}" type="parTrans" cxnId="{B322AC3E-7B27-45E8-9F40-DDAB0E4E4226}">
      <dgm:prSet/>
      <dgm:spPr/>
      <dgm:t>
        <a:bodyPr/>
        <a:lstStyle/>
        <a:p>
          <a:endParaRPr lang="en-US"/>
        </a:p>
      </dgm:t>
    </dgm:pt>
    <dgm:pt modelId="{5E9A0302-E8E0-4AEA-B12A-84588DD4C37D}" type="sibTrans" cxnId="{B322AC3E-7B27-45E8-9F40-DDAB0E4E4226}">
      <dgm:prSet/>
      <dgm:spPr/>
      <dgm:t>
        <a:bodyPr/>
        <a:lstStyle/>
        <a:p>
          <a:endParaRPr lang="en-US"/>
        </a:p>
      </dgm:t>
    </dgm:pt>
    <dgm:pt modelId="{752727DA-E4F0-4ABC-BE03-F990AC69024A}">
      <dgm:prSet phldrT="[Text]" custT="1"/>
      <dgm:spPr>
        <a:solidFill>
          <a:schemeClr val="accent1">
            <a:lumMod val="20000"/>
            <a:lumOff val="80000"/>
          </a:schemeClr>
        </a:solidFill>
      </dgm:spPr>
      <dgm:t>
        <a:bodyPr/>
        <a:lstStyle/>
        <a:p>
          <a:r>
            <a:rPr lang="en-US" sz="2200" dirty="0">
              <a:solidFill>
                <a:schemeClr val="tx1"/>
              </a:solidFill>
              <a:latin typeface="Corbel" panose="020B0503020204020204" pitchFamily="34" charset="0"/>
            </a:rPr>
            <a:t>What is measured, matters: “basic science matters”</a:t>
          </a:r>
        </a:p>
      </dgm:t>
    </dgm:pt>
    <dgm:pt modelId="{3BEC2A9E-A9E8-4330-B923-3F2C53B6F35F}" type="parTrans" cxnId="{EAD0C074-620C-4B17-A2E8-D6A1DE829746}">
      <dgm:prSet/>
      <dgm:spPr/>
      <dgm:t>
        <a:bodyPr/>
        <a:lstStyle/>
        <a:p>
          <a:endParaRPr lang="en-US"/>
        </a:p>
      </dgm:t>
    </dgm:pt>
    <dgm:pt modelId="{D46ABB1D-DC64-4AC4-BB1E-BF958A749781}" type="sibTrans" cxnId="{EAD0C074-620C-4B17-A2E8-D6A1DE829746}">
      <dgm:prSet/>
      <dgm:spPr/>
      <dgm:t>
        <a:bodyPr/>
        <a:lstStyle/>
        <a:p>
          <a:endParaRPr lang="en-US"/>
        </a:p>
      </dgm:t>
    </dgm:pt>
    <dgm:pt modelId="{2B2FE5E8-B62E-456F-881B-E224DFC255C2}">
      <dgm:prSet phldrT="[Text]" custT="1"/>
      <dgm:spPr>
        <a:solidFill>
          <a:schemeClr val="accent1">
            <a:lumMod val="20000"/>
            <a:lumOff val="80000"/>
          </a:schemeClr>
        </a:solidFill>
      </dgm:spPr>
      <dgm:t>
        <a:bodyPr/>
        <a:lstStyle/>
        <a:p>
          <a:r>
            <a:rPr lang="en-US" sz="2200" baseline="0" dirty="0">
              <a:solidFill>
                <a:schemeClr val="tx1"/>
              </a:solidFill>
              <a:latin typeface="Corbel" panose="020B0503020204020204" pitchFamily="34" charset="0"/>
            </a:rPr>
            <a:t>Only assesses foundational science knowledge and application of that knowledge</a:t>
          </a:r>
        </a:p>
      </dgm:t>
    </dgm:pt>
    <dgm:pt modelId="{29E8460F-7610-4C47-9BAB-620E1C19DA3F}" type="parTrans" cxnId="{6497AECD-955E-4213-BD69-1B2828A714F0}">
      <dgm:prSet/>
      <dgm:spPr/>
      <dgm:t>
        <a:bodyPr/>
        <a:lstStyle/>
        <a:p>
          <a:endParaRPr lang="en-US"/>
        </a:p>
      </dgm:t>
    </dgm:pt>
    <dgm:pt modelId="{C6625757-7888-4EB8-A527-F39C6D8E07D0}" type="sibTrans" cxnId="{6497AECD-955E-4213-BD69-1B2828A714F0}">
      <dgm:prSet/>
      <dgm:spPr/>
      <dgm:t>
        <a:bodyPr/>
        <a:lstStyle/>
        <a:p>
          <a:endParaRPr lang="en-US"/>
        </a:p>
      </dgm:t>
    </dgm:pt>
    <dgm:pt modelId="{687C5A51-C9EE-48FE-87A4-927954AFB0C9}">
      <dgm:prSet phldrT="[Text]" custT="1"/>
      <dgm:spPr>
        <a:solidFill>
          <a:schemeClr val="accent1">
            <a:lumMod val="20000"/>
            <a:lumOff val="80000"/>
          </a:schemeClr>
        </a:solidFill>
      </dgm:spPr>
      <dgm:t>
        <a:bodyPr/>
        <a:lstStyle/>
        <a:p>
          <a:r>
            <a:rPr lang="en-US" sz="2200" dirty="0">
              <a:solidFill>
                <a:schemeClr val="tx1"/>
              </a:solidFill>
              <a:latin typeface="Corbel" panose="020B0503020204020204" pitchFamily="34" charset="0"/>
            </a:rPr>
            <a:t>Keeps competing tests out </a:t>
          </a:r>
        </a:p>
      </dgm:t>
    </dgm:pt>
    <dgm:pt modelId="{23EDD228-088B-40B0-A65C-5FB36527DB3C}" type="parTrans" cxnId="{AAAECBF7-0201-466F-A0FF-E2251C9F974B}">
      <dgm:prSet/>
      <dgm:spPr/>
    </dgm:pt>
    <dgm:pt modelId="{0A506185-4C48-4B86-9910-1B5B1ED602CF}" type="sibTrans" cxnId="{AAAECBF7-0201-466F-A0FF-E2251C9F974B}">
      <dgm:prSet/>
      <dgm:spPr/>
    </dgm:pt>
    <dgm:pt modelId="{81F9C908-838B-4C34-BA3A-1E752503EC05}" type="pres">
      <dgm:prSet presAssocID="{92D3AC10-BF6B-495F-AC85-F5A7D229D5C2}" presName="linearFlow" presStyleCnt="0">
        <dgm:presLayoutVars>
          <dgm:dir/>
          <dgm:animLvl val="lvl"/>
          <dgm:resizeHandles/>
        </dgm:presLayoutVars>
      </dgm:prSet>
      <dgm:spPr/>
    </dgm:pt>
    <dgm:pt modelId="{8BAAB5FB-CA4F-44AE-99C0-94F3E776F3F1}" type="pres">
      <dgm:prSet presAssocID="{CFFA435B-18DC-4121-A73A-0AD7BE2741FA}" presName="compositeNode" presStyleCnt="0">
        <dgm:presLayoutVars>
          <dgm:bulletEnabled val="1"/>
        </dgm:presLayoutVars>
      </dgm:prSet>
      <dgm:spPr/>
    </dgm:pt>
    <dgm:pt modelId="{CBDCF015-1C47-436B-80CC-B7CAE0379E33}" type="pres">
      <dgm:prSet presAssocID="{CFFA435B-18DC-4121-A73A-0AD7BE2741FA}" presName="image" presStyleLbl="fgImgPlace1" presStyleIdx="0" presStyleCnt="2" custScaleX="46007" custScaleY="60795"/>
      <dgm:spPr>
        <a:blipFill rotWithShape="0">
          <a:blip xmlns:r="http://schemas.openxmlformats.org/officeDocument/2006/relationships" r:embed="rId1"/>
          <a:stretch>
            <a:fillRect/>
          </a:stretch>
        </a:blipFill>
      </dgm:spPr>
    </dgm:pt>
    <dgm:pt modelId="{2A9BE929-D99D-435A-A0C9-5374782FBCC6}" type="pres">
      <dgm:prSet presAssocID="{CFFA435B-18DC-4121-A73A-0AD7BE2741FA}" presName="childNode" presStyleLbl="node1" presStyleIdx="0" presStyleCnt="2" custScaleY="127386" custLinFactNeighborX="11530" custLinFactNeighborY="-4703">
        <dgm:presLayoutVars>
          <dgm:bulletEnabled val="1"/>
        </dgm:presLayoutVars>
      </dgm:prSet>
      <dgm:spPr/>
    </dgm:pt>
    <dgm:pt modelId="{5805DA56-3F3D-4FC3-89DA-BCFC3051CBE1}" type="pres">
      <dgm:prSet presAssocID="{CFFA435B-18DC-4121-A73A-0AD7BE2741FA}" presName="parentNode" presStyleLbl="revTx" presStyleIdx="0" presStyleCnt="2">
        <dgm:presLayoutVars>
          <dgm:chMax val="0"/>
          <dgm:bulletEnabled val="1"/>
        </dgm:presLayoutVars>
      </dgm:prSet>
      <dgm:spPr/>
    </dgm:pt>
    <dgm:pt modelId="{67F261B8-9B2E-4B8A-B899-964E781F15BD}" type="pres">
      <dgm:prSet presAssocID="{98FA84D9-C1FF-46BB-AC74-311D5D929418}" presName="sibTrans" presStyleCnt="0"/>
      <dgm:spPr/>
    </dgm:pt>
    <dgm:pt modelId="{429DD118-17CF-407D-8C35-B353F3FB9550}" type="pres">
      <dgm:prSet presAssocID="{593BD813-FCE8-4B86-8CC5-F54E83E0181A}" presName="compositeNode" presStyleCnt="0">
        <dgm:presLayoutVars>
          <dgm:bulletEnabled val="1"/>
        </dgm:presLayoutVars>
      </dgm:prSet>
      <dgm:spPr/>
    </dgm:pt>
    <dgm:pt modelId="{B76CAD68-CF10-49EE-A024-DE0078F18EF3}" type="pres">
      <dgm:prSet presAssocID="{593BD813-FCE8-4B86-8CC5-F54E83E0181A}" presName="image" presStyleLbl="fgImgPlace1" presStyleIdx="1" presStyleCnt="2" custScaleX="46056" custScaleY="54168" custLinFactNeighborX="-42565" custLinFactNeighborY="5355"/>
      <dgm:spPr>
        <a:blipFill rotWithShape="0">
          <a:blip xmlns:r="http://schemas.openxmlformats.org/officeDocument/2006/relationships" r:embed="rId2"/>
          <a:stretch>
            <a:fillRect/>
          </a:stretch>
        </a:blipFill>
      </dgm:spPr>
    </dgm:pt>
    <dgm:pt modelId="{5626C9F0-D19B-4520-970F-ED7B47D4BF92}" type="pres">
      <dgm:prSet presAssocID="{593BD813-FCE8-4B86-8CC5-F54E83E0181A}" presName="childNode" presStyleLbl="node1" presStyleIdx="1" presStyleCnt="2" custScaleX="108027" custScaleY="128205" custLinFactNeighborY="-9564">
        <dgm:presLayoutVars>
          <dgm:bulletEnabled val="1"/>
        </dgm:presLayoutVars>
      </dgm:prSet>
      <dgm:spPr/>
    </dgm:pt>
    <dgm:pt modelId="{B24E225C-8434-44D0-942A-50AEB557FC93}" type="pres">
      <dgm:prSet presAssocID="{593BD813-FCE8-4B86-8CC5-F54E83E0181A}" presName="parentNode" presStyleLbl="revTx" presStyleIdx="1" presStyleCnt="2" custLinFactNeighborX="-33731" custLinFactNeighborY="435">
        <dgm:presLayoutVars>
          <dgm:chMax val="0"/>
          <dgm:bulletEnabled val="1"/>
        </dgm:presLayoutVars>
      </dgm:prSet>
      <dgm:spPr/>
    </dgm:pt>
  </dgm:ptLst>
  <dgm:cxnLst>
    <dgm:cxn modelId="{881E710D-27B1-4BFC-BEA2-ED012081F966}" type="presOf" srcId="{92D3AC10-BF6B-495F-AC85-F5A7D229D5C2}" destId="{81F9C908-838B-4C34-BA3A-1E752503EC05}" srcOrd="0" destOrd="0" presId="urn:microsoft.com/office/officeart/2005/8/layout/hList2#1"/>
    <dgm:cxn modelId="{A964D019-A22F-438C-AEE5-39B303B1B17E}" type="presOf" srcId="{9B92067E-C7F2-4BA4-9ECB-FE1664003A29}" destId="{2A9BE929-D99D-435A-A0C9-5374782FBCC6}" srcOrd="0" destOrd="0" presId="urn:microsoft.com/office/officeart/2005/8/layout/hList2#1"/>
    <dgm:cxn modelId="{8A69EA19-6045-4CA2-BCF2-A05A6BC5F4C3}" type="presOf" srcId="{CFFA435B-18DC-4121-A73A-0AD7BE2741FA}" destId="{5805DA56-3F3D-4FC3-89DA-BCFC3051CBE1}" srcOrd="0" destOrd="0" presId="urn:microsoft.com/office/officeart/2005/8/layout/hList2#1"/>
    <dgm:cxn modelId="{6E8A9C23-9A15-4314-B864-BC7675F129DC}" type="presOf" srcId="{2B2FE5E8-B62E-456F-881B-E224DFC255C2}" destId="{5626C9F0-D19B-4520-970F-ED7B47D4BF92}" srcOrd="0" destOrd="5" presId="urn:microsoft.com/office/officeart/2005/8/layout/hList2#1"/>
    <dgm:cxn modelId="{6DF6A133-894C-4F84-8ECE-902B0689FE02}" type="presOf" srcId="{752727DA-E4F0-4ABC-BE03-F990AC69024A}" destId="{2A9BE929-D99D-435A-A0C9-5374782FBCC6}" srcOrd="0" destOrd="5" presId="urn:microsoft.com/office/officeart/2005/8/layout/hList2#1"/>
    <dgm:cxn modelId="{CDE6B934-B498-44AD-A879-84CA41303568}" srcId="{92D3AC10-BF6B-495F-AC85-F5A7D229D5C2}" destId="{CFFA435B-18DC-4121-A73A-0AD7BE2741FA}" srcOrd="0" destOrd="0" parTransId="{62C1FD95-B355-4A33-81F8-24DA1A0168A6}" sibTransId="{98FA84D9-C1FF-46BB-AC74-311D5D929418}"/>
    <dgm:cxn modelId="{4898BF3D-471C-4266-B944-7077197EA295}" srcId="{CFFA435B-18DC-4121-A73A-0AD7BE2741FA}" destId="{33949C15-CEF1-44A7-882A-8FEE534F41DE}" srcOrd="3" destOrd="0" parTransId="{F26CB14E-5DFB-4FA9-96B4-4B6C2CE0A7E4}" sibTransId="{E603D33E-F4F0-43FE-982E-72C8C860CB4C}"/>
    <dgm:cxn modelId="{B322AC3E-7B27-45E8-9F40-DDAB0E4E4226}" srcId="{593BD813-FCE8-4B86-8CC5-F54E83E0181A}" destId="{11CB118B-38CB-4C8E-9588-52ACC1E68733}" srcOrd="0" destOrd="0" parTransId="{418E6DA1-CCFD-4745-9054-DE1EC6DFF9A4}" sibTransId="{5E9A0302-E8E0-4AEA-B12A-84588DD4C37D}"/>
    <dgm:cxn modelId="{6FAE8B43-63D3-403C-B25E-699F1F75E8A4}" type="presOf" srcId="{593BD813-FCE8-4B86-8CC5-F54E83E0181A}" destId="{B24E225C-8434-44D0-942A-50AEB557FC93}" srcOrd="0" destOrd="0" presId="urn:microsoft.com/office/officeart/2005/8/layout/hList2#1"/>
    <dgm:cxn modelId="{F2650164-B5F7-4D2C-A8F7-CBF1E56A0926}" type="presOf" srcId="{5380D1DE-467B-4BF2-8C77-F30636F48924}" destId="{5626C9F0-D19B-4520-970F-ED7B47D4BF92}" srcOrd="0" destOrd="3" presId="urn:microsoft.com/office/officeart/2005/8/layout/hList2#1"/>
    <dgm:cxn modelId="{46744D6E-E4E9-4B00-8AB6-90B7DEA028E2}" srcId="{CFFA435B-18DC-4121-A73A-0AD7BE2741FA}" destId="{9B92067E-C7F2-4BA4-9ECB-FE1664003A29}" srcOrd="0" destOrd="0" parTransId="{B9ECCE10-206A-4254-A5BB-0408A2C01406}" sibTransId="{F780DDF3-4EF6-4148-B7DD-4CA968EF5C27}"/>
    <dgm:cxn modelId="{EAD0C074-620C-4B17-A2E8-D6A1DE829746}" srcId="{CFFA435B-18DC-4121-A73A-0AD7BE2741FA}" destId="{752727DA-E4F0-4ABC-BE03-F990AC69024A}" srcOrd="4" destOrd="0" parTransId="{3BEC2A9E-A9E8-4330-B923-3F2C53B6F35F}" sibTransId="{D46ABB1D-DC64-4AC4-BB1E-BF958A749781}"/>
    <dgm:cxn modelId="{EF692C59-999C-410C-9CB3-F3014290555C}" srcId="{593BD813-FCE8-4B86-8CC5-F54E83E0181A}" destId="{5380D1DE-467B-4BF2-8C77-F30636F48924}" srcOrd="3" destOrd="0" parTransId="{AA93E11A-F10A-4718-B332-8DCB5EF10573}" sibTransId="{E70D8D9B-5D84-436A-824C-E3325F473EA8}"/>
    <dgm:cxn modelId="{F34D5D7B-32C7-4859-BA07-64371A1B4865}" type="presOf" srcId="{33949C15-CEF1-44A7-882A-8FEE534F41DE}" destId="{2A9BE929-D99D-435A-A0C9-5374782FBCC6}" srcOrd="0" destOrd="4" presId="urn:microsoft.com/office/officeart/2005/8/layout/hList2#1"/>
    <dgm:cxn modelId="{A7F1E68A-2651-40F0-B1A6-132EC56FE8FE}" type="presOf" srcId="{687C5A51-C9EE-48FE-87A4-927954AFB0C9}" destId="{2A9BE929-D99D-435A-A0C9-5374782FBCC6}" srcOrd="0" destOrd="6" presId="urn:microsoft.com/office/officeart/2005/8/layout/hList2#1"/>
    <dgm:cxn modelId="{784B169A-61C7-412B-A4B5-388EB0829872}" type="presOf" srcId="{04BF3E78-7F48-4E79-B9AF-191A0DD77F64}" destId="{5626C9F0-D19B-4520-970F-ED7B47D4BF92}" srcOrd="0" destOrd="1" presId="urn:microsoft.com/office/officeart/2005/8/layout/hList2#1"/>
    <dgm:cxn modelId="{C86AC29E-52C5-4E5C-A4D4-2137B04A6344}" srcId="{593BD813-FCE8-4B86-8CC5-F54E83E0181A}" destId="{04BF3E78-7F48-4E79-B9AF-191A0DD77F64}" srcOrd="1" destOrd="0" parTransId="{952B27E7-474C-4563-B3C9-6A5386B7EBED}" sibTransId="{2BDDDFAA-A5B5-4F8C-9CEC-9DB1B8C13B8A}"/>
    <dgm:cxn modelId="{1D014FAF-930C-475F-A494-BB1D975A4CD9}" type="presOf" srcId="{723DB3A0-85A4-421E-9BA4-6A0F618F9D72}" destId="{5626C9F0-D19B-4520-970F-ED7B47D4BF92}" srcOrd="0" destOrd="6" presId="urn:microsoft.com/office/officeart/2005/8/layout/hList2#1"/>
    <dgm:cxn modelId="{952041B0-EBF8-4600-95DA-14A91E29D9DA}" type="presOf" srcId="{E4493B41-143C-4466-9AA8-92B583907EB0}" destId="{5626C9F0-D19B-4520-970F-ED7B47D4BF92}" srcOrd="0" destOrd="4" presId="urn:microsoft.com/office/officeart/2005/8/layout/hList2#1"/>
    <dgm:cxn modelId="{125A7FB7-FE42-4C3E-854E-C207A44441E5}" srcId="{593BD813-FCE8-4B86-8CC5-F54E83E0181A}" destId="{A9787672-9734-41E4-B738-29C81D5337CD}" srcOrd="2" destOrd="0" parTransId="{595E3876-6471-479A-BB34-10B08A23638A}" sibTransId="{CC57E1BF-3E7B-4209-88DF-3D42F152DBB8}"/>
    <dgm:cxn modelId="{0BF496B9-1A84-4EFD-8490-27C89BA45568}" srcId="{92D3AC10-BF6B-495F-AC85-F5A7D229D5C2}" destId="{593BD813-FCE8-4B86-8CC5-F54E83E0181A}" srcOrd="1" destOrd="0" parTransId="{79554CF1-B093-47A9-835B-71B451EE0A51}" sibTransId="{694444DA-E255-467D-B0E4-0E22CEA46902}"/>
    <dgm:cxn modelId="{2EFA4AC3-139D-4253-9785-0EE251BC9B8C}" srcId="{593BD813-FCE8-4B86-8CC5-F54E83E0181A}" destId="{E4493B41-143C-4466-9AA8-92B583907EB0}" srcOrd="4" destOrd="0" parTransId="{D772F1F2-3BC2-42EF-B3CF-865275227204}" sibTransId="{361FE054-6491-4B1B-8F3E-8E1CAE533460}"/>
    <dgm:cxn modelId="{6497AECD-955E-4213-BD69-1B2828A714F0}" srcId="{593BD813-FCE8-4B86-8CC5-F54E83E0181A}" destId="{2B2FE5E8-B62E-456F-881B-E224DFC255C2}" srcOrd="5" destOrd="0" parTransId="{29E8460F-7610-4C47-9BAB-620E1C19DA3F}" sibTransId="{C6625757-7888-4EB8-A527-F39C6D8E07D0}"/>
    <dgm:cxn modelId="{1402E4CF-87CB-42EF-8661-9A32AEB17D53}" type="presOf" srcId="{A59E09F5-51BE-4010-B34E-9E6C769EAE56}" destId="{2A9BE929-D99D-435A-A0C9-5374782FBCC6}" srcOrd="0" destOrd="2" presId="urn:microsoft.com/office/officeart/2005/8/layout/hList2#1"/>
    <dgm:cxn modelId="{1BF40CD0-6450-42A8-BB93-BADEACA4578E}" srcId="{CFFA435B-18DC-4121-A73A-0AD7BE2741FA}" destId="{CBE35B5D-1018-487E-B04B-F650BFE32CB4}" srcOrd="1" destOrd="0" parTransId="{0DF41182-41BE-49F8-947C-676B26F670F2}" sibTransId="{94C94EEF-199C-46E3-8EF4-4AB8D424553E}"/>
    <dgm:cxn modelId="{F8E12CE2-CD45-4F5E-A961-4A222353A315}" type="presOf" srcId="{11CB118B-38CB-4C8E-9588-52ACC1E68733}" destId="{5626C9F0-D19B-4520-970F-ED7B47D4BF92}" srcOrd="0" destOrd="0" presId="urn:microsoft.com/office/officeart/2005/8/layout/hList2#1"/>
    <dgm:cxn modelId="{91459FE2-DADE-4483-BCF6-AB02C1ADE9A4}" type="presOf" srcId="{A9787672-9734-41E4-B738-29C81D5337CD}" destId="{5626C9F0-D19B-4520-970F-ED7B47D4BF92}" srcOrd="0" destOrd="2" presId="urn:microsoft.com/office/officeart/2005/8/layout/hList2#1"/>
    <dgm:cxn modelId="{AB6100E9-DF04-4B73-AB92-AB51B7B32E4A}" srcId="{CBE35B5D-1018-487E-B04B-F650BFE32CB4}" destId="{A59E09F5-51BE-4010-B34E-9E6C769EAE56}" srcOrd="0" destOrd="0" parTransId="{0B450B70-2C3E-4D16-B763-D6CAC9509419}" sibTransId="{7B6F3E0F-B7DD-4505-84AD-41999D1954E3}"/>
    <dgm:cxn modelId="{BB88CBEE-C162-4296-A7E1-F3DBE60B6ED5}" type="presOf" srcId="{CBE35B5D-1018-487E-B04B-F650BFE32CB4}" destId="{2A9BE929-D99D-435A-A0C9-5374782FBCC6}" srcOrd="0" destOrd="1" presId="urn:microsoft.com/office/officeart/2005/8/layout/hList2#1"/>
    <dgm:cxn modelId="{AAAECBF7-0201-466F-A0FF-E2251C9F974B}" srcId="{CFFA435B-18DC-4121-A73A-0AD7BE2741FA}" destId="{687C5A51-C9EE-48FE-87A4-927954AFB0C9}" srcOrd="5" destOrd="0" parTransId="{23EDD228-088B-40B0-A65C-5FB36527DB3C}" sibTransId="{0A506185-4C48-4B86-9910-1B5B1ED602CF}"/>
    <dgm:cxn modelId="{447FF6FC-5912-4DC5-AEFF-9A820A73E551}" srcId="{593BD813-FCE8-4B86-8CC5-F54E83E0181A}" destId="{723DB3A0-85A4-421E-9BA4-6A0F618F9D72}" srcOrd="6" destOrd="0" parTransId="{4D0E837A-4689-4FCC-B38A-DED6380DD383}" sibTransId="{BC5FDA6D-3900-41EB-A9F5-2773BF40CFD3}"/>
    <dgm:cxn modelId="{2E7907FE-BAC2-4730-A860-1BD2339393A5}" srcId="{CFFA435B-18DC-4121-A73A-0AD7BE2741FA}" destId="{A7335343-2918-4AD0-AFEF-C26365DBDDA7}" srcOrd="2" destOrd="0" parTransId="{506BBD3B-5370-410E-848D-8ACFE48D6BC2}" sibTransId="{8D3D7A1B-EC35-4A28-93C9-B8B4CD0DCAA3}"/>
    <dgm:cxn modelId="{B2EE0AFE-314C-433B-B3EA-585C8B5EE01B}" type="presOf" srcId="{A7335343-2918-4AD0-AFEF-C26365DBDDA7}" destId="{2A9BE929-D99D-435A-A0C9-5374782FBCC6}" srcOrd="0" destOrd="3" presId="urn:microsoft.com/office/officeart/2005/8/layout/hList2#1"/>
    <dgm:cxn modelId="{815D8664-8552-4651-9228-B992500DED4A}" type="presParOf" srcId="{81F9C908-838B-4C34-BA3A-1E752503EC05}" destId="{8BAAB5FB-CA4F-44AE-99C0-94F3E776F3F1}" srcOrd="0" destOrd="0" presId="urn:microsoft.com/office/officeart/2005/8/layout/hList2#1"/>
    <dgm:cxn modelId="{484338F2-D464-4BFF-9A37-A0B94A9902A2}" type="presParOf" srcId="{8BAAB5FB-CA4F-44AE-99C0-94F3E776F3F1}" destId="{CBDCF015-1C47-436B-80CC-B7CAE0379E33}" srcOrd="0" destOrd="0" presId="urn:microsoft.com/office/officeart/2005/8/layout/hList2#1"/>
    <dgm:cxn modelId="{ACA0AD9D-03A3-4321-B1E5-72A042AB48FA}" type="presParOf" srcId="{8BAAB5FB-CA4F-44AE-99C0-94F3E776F3F1}" destId="{2A9BE929-D99D-435A-A0C9-5374782FBCC6}" srcOrd="1" destOrd="0" presId="urn:microsoft.com/office/officeart/2005/8/layout/hList2#1"/>
    <dgm:cxn modelId="{94F673CE-85BF-4B18-81AF-DE3899248D7D}" type="presParOf" srcId="{8BAAB5FB-CA4F-44AE-99C0-94F3E776F3F1}" destId="{5805DA56-3F3D-4FC3-89DA-BCFC3051CBE1}" srcOrd="2" destOrd="0" presId="urn:microsoft.com/office/officeart/2005/8/layout/hList2#1"/>
    <dgm:cxn modelId="{84B55A98-638E-4DD9-BC07-F7E3F057AE39}" type="presParOf" srcId="{81F9C908-838B-4C34-BA3A-1E752503EC05}" destId="{67F261B8-9B2E-4B8A-B899-964E781F15BD}" srcOrd="1" destOrd="0" presId="urn:microsoft.com/office/officeart/2005/8/layout/hList2#1"/>
    <dgm:cxn modelId="{57D99A99-4D5D-4331-96C5-941D24BCD750}" type="presParOf" srcId="{81F9C908-838B-4C34-BA3A-1E752503EC05}" destId="{429DD118-17CF-407D-8C35-B353F3FB9550}" srcOrd="2" destOrd="0" presId="urn:microsoft.com/office/officeart/2005/8/layout/hList2#1"/>
    <dgm:cxn modelId="{03D6E1D7-58C3-4F6B-B89E-64BFA0F3E46A}" type="presParOf" srcId="{429DD118-17CF-407D-8C35-B353F3FB9550}" destId="{B76CAD68-CF10-49EE-A024-DE0078F18EF3}" srcOrd="0" destOrd="0" presId="urn:microsoft.com/office/officeart/2005/8/layout/hList2#1"/>
    <dgm:cxn modelId="{14969EC7-8504-425A-AB7B-C502102123A9}" type="presParOf" srcId="{429DD118-17CF-407D-8C35-B353F3FB9550}" destId="{5626C9F0-D19B-4520-970F-ED7B47D4BF92}" srcOrd="1" destOrd="0" presId="urn:microsoft.com/office/officeart/2005/8/layout/hList2#1"/>
    <dgm:cxn modelId="{13FE8909-EA97-4E5B-BE9C-0E72185D98BE}" type="presParOf" srcId="{429DD118-17CF-407D-8C35-B353F3FB9550}" destId="{B24E225C-8434-44D0-942A-50AEB557FC93}"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13AEE-1305-45FE-9631-E0ED8E1297D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D0CCCA1-1E28-437A-A17E-0ADF3DFA9DF1}">
      <dgm:prSet/>
      <dgm:spPr/>
      <dgm:t>
        <a:bodyPr/>
        <a:lstStyle/>
        <a:p>
          <a:r>
            <a:rPr lang="en-US" b="1" dirty="0">
              <a:latin typeface="Arial" panose="020B0604020202020204" pitchFamily="34" charset="0"/>
              <a:cs typeface="Arial" panose="020B0604020202020204" pitchFamily="34" charset="0"/>
            </a:rPr>
            <a:t>Current UME-GME transition is flawed</a:t>
          </a:r>
          <a:r>
            <a:rPr lang="en-US" dirty="0">
              <a:latin typeface="Arial" panose="020B0604020202020204" pitchFamily="34" charset="0"/>
              <a:cs typeface="Arial" panose="020B0604020202020204" pitchFamily="34" charset="0"/>
            </a:rPr>
            <a:t>. Each stakeholder group has optimized their part of the system over time.  </a:t>
          </a:r>
        </a:p>
      </dgm:t>
    </dgm:pt>
    <dgm:pt modelId="{D6478197-61BB-48F0-8AA1-1EAD00145F78}" type="parTrans" cxnId="{20C7B01D-90DB-4548-9F23-CF19A82337B9}">
      <dgm:prSet/>
      <dgm:spPr/>
      <dgm:t>
        <a:bodyPr/>
        <a:lstStyle/>
        <a:p>
          <a:endParaRPr lang="en-US"/>
        </a:p>
      </dgm:t>
    </dgm:pt>
    <dgm:pt modelId="{A308F4F6-0B02-484E-81D1-1747461ED511}" type="sibTrans" cxnId="{20C7B01D-90DB-4548-9F23-CF19A82337B9}">
      <dgm:prSet/>
      <dgm:spPr/>
      <dgm:t>
        <a:bodyPr/>
        <a:lstStyle/>
        <a:p>
          <a:endParaRPr lang="en-US"/>
        </a:p>
      </dgm:t>
    </dgm:pt>
    <dgm:pt modelId="{274A4C9A-1881-4600-8B46-B992FF171E4A}">
      <dgm:prSet/>
      <dgm:spPr/>
      <dgm:t>
        <a:bodyPr/>
        <a:lstStyle/>
        <a:p>
          <a:r>
            <a:rPr lang="en-US" b="1" dirty="0">
              <a:latin typeface="Arial" panose="020B0604020202020204" pitchFamily="34" charset="0"/>
              <a:cs typeface="Arial" panose="020B0604020202020204" pitchFamily="34" charset="0"/>
            </a:rPr>
            <a:t>Unilateral changes to USMLE will not “fix” the system</a:t>
          </a:r>
          <a:r>
            <a:rPr lang="en-US" dirty="0">
              <a:latin typeface="Arial" panose="020B0604020202020204" pitchFamily="34" charset="0"/>
              <a:cs typeface="Arial" panose="020B0604020202020204" pitchFamily="34" charset="0"/>
            </a:rPr>
            <a:t>, absent changes in other parts of the system.  </a:t>
          </a:r>
        </a:p>
      </dgm:t>
    </dgm:pt>
    <dgm:pt modelId="{B032926A-B411-4AF0-9886-04A21E9A30F8}" type="parTrans" cxnId="{2E576A54-8AD3-4A92-A3B5-E8BE3E2050CE}">
      <dgm:prSet/>
      <dgm:spPr/>
      <dgm:t>
        <a:bodyPr/>
        <a:lstStyle/>
        <a:p>
          <a:endParaRPr lang="en-US"/>
        </a:p>
      </dgm:t>
    </dgm:pt>
    <dgm:pt modelId="{C7B9450D-A7B1-40D3-B3E8-60ECAA29EC9A}" type="sibTrans" cxnId="{2E576A54-8AD3-4A92-A3B5-E8BE3E2050CE}">
      <dgm:prSet/>
      <dgm:spPr/>
      <dgm:t>
        <a:bodyPr/>
        <a:lstStyle/>
        <a:p>
          <a:endParaRPr lang="en-US"/>
        </a:p>
      </dgm:t>
    </dgm:pt>
    <dgm:pt modelId="{BFCFD9EF-9879-4679-AD25-C58AFBD1738A}">
      <dgm:prSet/>
      <dgm:spPr/>
      <dgm:t>
        <a:bodyPr/>
        <a:lstStyle/>
        <a:p>
          <a:r>
            <a:rPr lang="en-US" b="1" dirty="0">
              <a:latin typeface="Arial" panose="020B0604020202020204" pitchFamily="34" charset="0"/>
              <a:cs typeface="Arial" panose="020B0604020202020204" pitchFamily="34" charset="0"/>
            </a:rPr>
            <a:t>Changes—both systemic and specific to USMLE</a:t>
          </a:r>
          <a:r>
            <a:rPr lang="en-US" dirty="0">
              <a:latin typeface="Arial" panose="020B0604020202020204" pitchFamily="34" charset="0"/>
              <a:cs typeface="Arial" panose="020B0604020202020204" pitchFamily="34" charset="0"/>
            </a:rPr>
            <a:t>—must be explored, identified and implemented on a reasonable timeline. </a:t>
          </a:r>
        </a:p>
      </dgm:t>
    </dgm:pt>
    <dgm:pt modelId="{F2A89D42-3315-4F87-99B6-8CBF64D18B33}" type="parTrans" cxnId="{AC54AA81-1F12-42CD-9CBD-C68C69D212F1}">
      <dgm:prSet/>
      <dgm:spPr/>
      <dgm:t>
        <a:bodyPr/>
        <a:lstStyle/>
        <a:p>
          <a:endParaRPr lang="en-US"/>
        </a:p>
      </dgm:t>
    </dgm:pt>
    <dgm:pt modelId="{163EFB6E-D1FB-4EB8-A13C-E517460BFBF4}" type="sibTrans" cxnId="{AC54AA81-1F12-42CD-9CBD-C68C69D212F1}">
      <dgm:prSet/>
      <dgm:spPr/>
      <dgm:t>
        <a:bodyPr/>
        <a:lstStyle/>
        <a:p>
          <a:endParaRPr lang="en-US"/>
        </a:p>
      </dgm:t>
    </dgm:pt>
    <dgm:pt modelId="{0C0F918C-625A-4F71-8F11-8367A1EF0132}" type="pres">
      <dgm:prSet presAssocID="{30913AEE-1305-45FE-9631-E0ED8E1297D2}" presName="linear" presStyleCnt="0">
        <dgm:presLayoutVars>
          <dgm:animLvl val="lvl"/>
          <dgm:resizeHandles val="exact"/>
        </dgm:presLayoutVars>
      </dgm:prSet>
      <dgm:spPr/>
    </dgm:pt>
    <dgm:pt modelId="{16BEA80C-ED58-405F-9CB2-880F168AD9EE}" type="pres">
      <dgm:prSet presAssocID="{3D0CCCA1-1E28-437A-A17E-0ADF3DFA9DF1}" presName="parentText" presStyleLbl="node1" presStyleIdx="0" presStyleCnt="3">
        <dgm:presLayoutVars>
          <dgm:chMax val="0"/>
          <dgm:bulletEnabled val="1"/>
        </dgm:presLayoutVars>
      </dgm:prSet>
      <dgm:spPr/>
    </dgm:pt>
    <dgm:pt modelId="{3FD17B5C-C191-4933-AADD-058892A20966}" type="pres">
      <dgm:prSet presAssocID="{A308F4F6-0B02-484E-81D1-1747461ED511}" presName="spacer" presStyleCnt="0"/>
      <dgm:spPr/>
    </dgm:pt>
    <dgm:pt modelId="{9971F68C-E2BE-4F77-9062-7713A47405DB}" type="pres">
      <dgm:prSet presAssocID="{274A4C9A-1881-4600-8B46-B992FF171E4A}" presName="parentText" presStyleLbl="node1" presStyleIdx="1" presStyleCnt="3" custLinFactNeighborX="0" custLinFactNeighborY="4141">
        <dgm:presLayoutVars>
          <dgm:chMax val="0"/>
          <dgm:bulletEnabled val="1"/>
        </dgm:presLayoutVars>
      </dgm:prSet>
      <dgm:spPr/>
    </dgm:pt>
    <dgm:pt modelId="{F8E1B107-BEF3-40B0-A4DA-2B3C1EC1531A}" type="pres">
      <dgm:prSet presAssocID="{C7B9450D-A7B1-40D3-B3E8-60ECAA29EC9A}" presName="spacer" presStyleCnt="0"/>
      <dgm:spPr/>
    </dgm:pt>
    <dgm:pt modelId="{5DF52F75-94C0-4E54-98D3-4BE14B206F1F}" type="pres">
      <dgm:prSet presAssocID="{BFCFD9EF-9879-4679-AD25-C58AFBD1738A}" presName="parentText" presStyleLbl="node1" presStyleIdx="2" presStyleCnt="3">
        <dgm:presLayoutVars>
          <dgm:chMax val="0"/>
          <dgm:bulletEnabled val="1"/>
        </dgm:presLayoutVars>
      </dgm:prSet>
      <dgm:spPr/>
    </dgm:pt>
  </dgm:ptLst>
  <dgm:cxnLst>
    <dgm:cxn modelId="{20C7B01D-90DB-4548-9F23-CF19A82337B9}" srcId="{30913AEE-1305-45FE-9631-E0ED8E1297D2}" destId="{3D0CCCA1-1E28-437A-A17E-0ADF3DFA9DF1}" srcOrd="0" destOrd="0" parTransId="{D6478197-61BB-48F0-8AA1-1EAD00145F78}" sibTransId="{A308F4F6-0B02-484E-81D1-1747461ED511}"/>
    <dgm:cxn modelId="{280D2467-D8F9-4D06-AB76-65CB04A5C8B6}" type="presOf" srcId="{274A4C9A-1881-4600-8B46-B992FF171E4A}" destId="{9971F68C-E2BE-4F77-9062-7713A47405DB}" srcOrd="0" destOrd="0" presId="urn:microsoft.com/office/officeart/2005/8/layout/vList2"/>
    <dgm:cxn modelId="{8698DC69-9DA9-4050-9A30-7088AFC256EA}" type="presOf" srcId="{BFCFD9EF-9879-4679-AD25-C58AFBD1738A}" destId="{5DF52F75-94C0-4E54-98D3-4BE14B206F1F}" srcOrd="0" destOrd="0" presId="urn:microsoft.com/office/officeart/2005/8/layout/vList2"/>
    <dgm:cxn modelId="{2E576A54-8AD3-4A92-A3B5-E8BE3E2050CE}" srcId="{30913AEE-1305-45FE-9631-E0ED8E1297D2}" destId="{274A4C9A-1881-4600-8B46-B992FF171E4A}" srcOrd="1" destOrd="0" parTransId="{B032926A-B411-4AF0-9886-04A21E9A30F8}" sibTransId="{C7B9450D-A7B1-40D3-B3E8-60ECAA29EC9A}"/>
    <dgm:cxn modelId="{AC54AA81-1F12-42CD-9CBD-C68C69D212F1}" srcId="{30913AEE-1305-45FE-9631-E0ED8E1297D2}" destId="{BFCFD9EF-9879-4679-AD25-C58AFBD1738A}" srcOrd="2" destOrd="0" parTransId="{F2A89D42-3315-4F87-99B6-8CBF64D18B33}" sibTransId="{163EFB6E-D1FB-4EB8-A13C-E517460BFBF4}"/>
    <dgm:cxn modelId="{4F2A14B2-80EC-4D3F-AEA0-6B2A05071066}" type="presOf" srcId="{3D0CCCA1-1E28-437A-A17E-0ADF3DFA9DF1}" destId="{16BEA80C-ED58-405F-9CB2-880F168AD9EE}" srcOrd="0" destOrd="0" presId="urn:microsoft.com/office/officeart/2005/8/layout/vList2"/>
    <dgm:cxn modelId="{A9074DCC-B00F-4EFF-9DA8-EE41BD3EA197}" type="presOf" srcId="{30913AEE-1305-45FE-9631-E0ED8E1297D2}" destId="{0C0F918C-625A-4F71-8F11-8367A1EF0132}" srcOrd="0" destOrd="0" presId="urn:microsoft.com/office/officeart/2005/8/layout/vList2"/>
    <dgm:cxn modelId="{ABD3CD66-4FCA-499D-8E53-AB178D71F9D3}" type="presParOf" srcId="{0C0F918C-625A-4F71-8F11-8367A1EF0132}" destId="{16BEA80C-ED58-405F-9CB2-880F168AD9EE}" srcOrd="0" destOrd="0" presId="urn:microsoft.com/office/officeart/2005/8/layout/vList2"/>
    <dgm:cxn modelId="{DC3207DC-E0FE-4FF5-B705-08FA61445B0E}" type="presParOf" srcId="{0C0F918C-625A-4F71-8F11-8367A1EF0132}" destId="{3FD17B5C-C191-4933-AADD-058892A20966}" srcOrd="1" destOrd="0" presId="urn:microsoft.com/office/officeart/2005/8/layout/vList2"/>
    <dgm:cxn modelId="{30558975-5123-4434-B938-5870AF2CE806}" type="presParOf" srcId="{0C0F918C-625A-4F71-8F11-8367A1EF0132}" destId="{9971F68C-E2BE-4F77-9062-7713A47405DB}" srcOrd="2" destOrd="0" presId="urn:microsoft.com/office/officeart/2005/8/layout/vList2"/>
    <dgm:cxn modelId="{E87591D1-C797-4525-9081-A00BC8B8601C}" type="presParOf" srcId="{0C0F918C-625A-4F71-8F11-8367A1EF0132}" destId="{F8E1B107-BEF3-40B0-A4DA-2B3C1EC1531A}" srcOrd="3" destOrd="0" presId="urn:microsoft.com/office/officeart/2005/8/layout/vList2"/>
    <dgm:cxn modelId="{CAA831F7-C99E-46B0-844A-A160F97FCD35}" type="presParOf" srcId="{0C0F918C-625A-4F71-8F11-8367A1EF0132}" destId="{5DF52F75-94C0-4E54-98D3-4BE14B206F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65D3E6-41A6-4B66-870C-F275069578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2F8F5A-68C2-470F-BCD7-5EE51109F2DC}">
      <dgm:prSet/>
      <dgm:spPr/>
      <dgm:t>
        <a:bodyPr/>
        <a:lstStyle/>
        <a:p>
          <a:r>
            <a:rPr lang="en-US" dirty="0">
              <a:latin typeface="Arial" panose="020B0604020202020204" pitchFamily="34" charset="0"/>
              <a:cs typeface="Arial" panose="020B0604020202020204" pitchFamily="34" charset="0"/>
            </a:rPr>
            <a:t>Improve application process </a:t>
          </a:r>
        </a:p>
      </dgm:t>
    </dgm:pt>
    <dgm:pt modelId="{7FB34727-DEA1-40BD-9335-AD4382E8E354}" type="parTrans" cxnId="{8F71C42A-09A3-43BE-988B-77C296CC87DF}">
      <dgm:prSet/>
      <dgm:spPr/>
      <dgm:t>
        <a:bodyPr/>
        <a:lstStyle/>
        <a:p>
          <a:endParaRPr lang="en-US"/>
        </a:p>
      </dgm:t>
    </dgm:pt>
    <dgm:pt modelId="{9B176631-194D-48C4-8A83-C8D82430CA67}" type="sibTrans" cxnId="{8F71C42A-09A3-43BE-988B-77C296CC87DF}">
      <dgm:prSet/>
      <dgm:spPr/>
      <dgm:t>
        <a:bodyPr/>
        <a:lstStyle/>
        <a:p>
          <a:endParaRPr lang="en-US"/>
        </a:p>
      </dgm:t>
    </dgm:pt>
    <dgm:pt modelId="{E3E2CCDE-9627-41AD-9A12-43AC059B1EB3}">
      <dgm:prSet/>
      <dgm:spPr/>
      <dgm:t>
        <a:bodyPr/>
        <a:lstStyle/>
        <a:p>
          <a:r>
            <a:rPr lang="en-US" dirty="0">
              <a:latin typeface="Arial" panose="020B0604020202020204" pitchFamily="34" charset="0"/>
              <a:cs typeface="Arial" panose="020B0604020202020204" pitchFamily="34" charset="0"/>
            </a:rPr>
            <a:t>Reduce # of applications submitted by applicants</a:t>
          </a:r>
        </a:p>
      </dgm:t>
    </dgm:pt>
    <dgm:pt modelId="{D502BDE1-1D5C-4CCC-8A41-BEE361041875}" type="parTrans" cxnId="{EA3882F9-B8C8-4685-8F06-B16A52D94FC0}">
      <dgm:prSet/>
      <dgm:spPr/>
      <dgm:t>
        <a:bodyPr/>
        <a:lstStyle/>
        <a:p>
          <a:endParaRPr lang="en-US"/>
        </a:p>
      </dgm:t>
    </dgm:pt>
    <dgm:pt modelId="{8B1C278D-F953-4458-9278-CC85003C1D0C}" type="sibTrans" cxnId="{EA3882F9-B8C8-4685-8F06-B16A52D94FC0}">
      <dgm:prSet/>
      <dgm:spPr/>
      <dgm:t>
        <a:bodyPr/>
        <a:lstStyle/>
        <a:p>
          <a:endParaRPr lang="en-US"/>
        </a:p>
      </dgm:t>
    </dgm:pt>
    <dgm:pt modelId="{2C5C26CB-5C7D-4581-8E51-795EB0EAC38F}">
      <dgm:prSet/>
      <dgm:spPr/>
      <dgm:t>
        <a:bodyPr/>
        <a:lstStyle/>
        <a:p>
          <a:r>
            <a:rPr lang="en-US" dirty="0">
              <a:latin typeface="Arial" panose="020B0604020202020204" pitchFamily="34" charset="0"/>
              <a:cs typeface="Arial" panose="020B0604020202020204" pitchFamily="34" charset="0"/>
            </a:rPr>
            <a:t>Improve transparency of UME-GME transition process</a:t>
          </a:r>
        </a:p>
      </dgm:t>
    </dgm:pt>
    <dgm:pt modelId="{9FF5924A-FD8E-4669-815B-8B2766B98798}" type="parTrans" cxnId="{44287284-FD67-4845-992C-1D60F7B90875}">
      <dgm:prSet/>
      <dgm:spPr/>
      <dgm:t>
        <a:bodyPr/>
        <a:lstStyle/>
        <a:p>
          <a:endParaRPr lang="en-US"/>
        </a:p>
      </dgm:t>
    </dgm:pt>
    <dgm:pt modelId="{22907C16-941B-4AE7-BE65-BCAE8DA50139}" type="sibTrans" cxnId="{44287284-FD67-4845-992C-1D60F7B90875}">
      <dgm:prSet/>
      <dgm:spPr/>
      <dgm:t>
        <a:bodyPr/>
        <a:lstStyle/>
        <a:p>
          <a:endParaRPr lang="en-US"/>
        </a:p>
      </dgm:t>
    </dgm:pt>
    <dgm:pt modelId="{4343ED02-8F95-4941-82CB-1CC3B2D3C395}">
      <dgm:prSet/>
      <dgm:spPr/>
      <dgm:t>
        <a:bodyPr/>
        <a:lstStyle/>
        <a:p>
          <a:r>
            <a:rPr lang="en-US" dirty="0">
              <a:latin typeface="Arial" panose="020B0604020202020204" pitchFamily="34" charset="0"/>
              <a:cs typeface="Arial" panose="020B0604020202020204" pitchFamily="34" charset="0"/>
            </a:rPr>
            <a:t>Identifying potential adjustments to the Match </a:t>
          </a:r>
        </a:p>
      </dgm:t>
    </dgm:pt>
    <dgm:pt modelId="{0CEB8B2C-BA58-4581-9345-BBB3C228693C}" type="parTrans" cxnId="{DE04FFE7-FF95-47A8-AED7-F711115EC34C}">
      <dgm:prSet/>
      <dgm:spPr/>
      <dgm:t>
        <a:bodyPr/>
        <a:lstStyle/>
        <a:p>
          <a:endParaRPr lang="en-US"/>
        </a:p>
      </dgm:t>
    </dgm:pt>
    <dgm:pt modelId="{EB1909B8-92B6-4267-A531-2B4F6E99A936}" type="sibTrans" cxnId="{DE04FFE7-FF95-47A8-AED7-F711115EC34C}">
      <dgm:prSet/>
      <dgm:spPr/>
      <dgm:t>
        <a:bodyPr/>
        <a:lstStyle/>
        <a:p>
          <a:endParaRPr lang="en-US"/>
        </a:p>
      </dgm:t>
    </dgm:pt>
    <dgm:pt modelId="{BA0930B0-426C-47E5-BF68-4D55141800A1}">
      <dgm:prSet/>
      <dgm:spPr/>
      <dgm:t>
        <a:bodyPr/>
        <a:lstStyle/>
        <a:p>
          <a:r>
            <a:rPr lang="en-US" dirty="0">
              <a:latin typeface="Arial" panose="020B0604020202020204" pitchFamily="34" charset="0"/>
              <a:cs typeface="Arial" panose="020B0604020202020204" pitchFamily="34" charset="0"/>
            </a:rPr>
            <a:t>Improving Program Directors’ ability to more holistically review applicants</a:t>
          </a:r>
        </a:p>
      </dgm:t>
    </dgm:pt>
    <dgm:pt modelId="{EDD64CCC-C5EB-4524-AF81-30CDAEC6B5B4}" type="parTrans" cxnId="{6579C241-02C2-48F8-8C13-E5CA3F334BC7}">
      <dgm:prSet/>
      <dgm:spPr/>
      <dgm:t>
        <a:bodyPr/>
        <a:lstStyle/>
        <a:p>
          <a:endParaRPr lang="en-US"/>
        </a:p>
      </dgm:t>
    </dgm:pt>
    <dgm:pt modelId="{2D71A6EC-571C-4B51-B174-7FF109E1D0EC}" type="sibTrans" cxnId="{6579C241-02C2-48F8-8C13-E5CA3F334BC7}">
      <dgm:prSet/>
      <dgm:spPr/>
      <dgm:t>
        <a:bodyPr/>
        <a:lstStyle/>
        <a:p>
          <a:endParaRPr lang="en-US"/>
        </a:p>
      </dgm:t>
    </dgm:pt>
    <dgm:pt modelId="{93E9F0EF-CC78-4428-88DE-0E8E6D9F775A}">
      <dgm:prSet/>
      <dgm:spPr/>
      <dgm:t>
        <a:bodyPr/>
        <a:lstStyle/>
        <a:p>
          <a:r>
            <a:rPr lang="en-US" dirty="0">
              <a:latin typeface="Arial" panose="020B0604020202020204" pitchFamily="34" charset="0"/>
              <a:cs typeface="Arial" panose="020B0604020202020204" pitchFamily="34" charset="0"/>
            </a:rPr>
            <a:t>Improving trust/transparency of medical school-based assessments</a:t>
          </a:r>
        </a:p>
      </dgm:t>
    </dgm:pt>
    <dgm:pt modelId="{AF30A95A-E629-45A8-9C58-F08CB996BD5E}" type="parTrans" cxnId="{DF0B6752-4BF8-432E-BF06-C564DC78D8F1}">
      <dgm:prSet/>
      <dgm:spPr/>
      <dgm:t>
        <a:bodyPr/>
        <a:lstStyle/>
        <a:p>
          <a:endParaRPr lang="en-US"/>
        </a:p>
      </dgm:t>
    </dgm:pt>
    <dgm:pt modelId="{BDE74DC5-C9A2-4604-A103-FD1981C21923}" type="sibTrans" cxnId="{DF0B6752-4BF8-432E-BF06-C564DC78D8F1}">
      <dgm:prSet/>
      <dgm:spPr/>
      <dgm:t>
        <a:bodyPr/>
        <a:lstStyle/>
        <a:p>
          <a:endParaRPr lang="en-US"/>
        </a:p>
      </dgm:t>
    </dgm:pt>
    <dgm:pt modelId="{9ECB1605-5EBB-419A-A1E8-40B5D9D99B04}">
      <dgm:prSet/>
      <dgm:spPr/>
      <dgm:t>
        <a:bodyPr/>
        <a:lstStyle/>
        <a:p>
          <a:r>
            <a:rPr lang="en-US" dirty="0">
              <a:latin typeface="Arial" panose="020B0604020202020204" pitchFamily="34" charset="0"/>
              <a:cs typeface="Arial" panose="020B0604020202020204" pitchFamily="34" charset="0"/>
            </a:rPr>
            <a:t>Reviewing role of standardized testing in UME-GME transition</a:t>
          </a:r>
        </a:p>
      </dgm:t>
    </dgm:pt>
    <dgm:pt modelId="{1D6E5E4C-C27E-48C0-86C6-95D6B60FA5EA}" type="parTrans" cxnId="{78E9C6E0-03F5-4FCB-81D5-30188EB5F66C}">
      <dgm:prSet/>
      <dgm:spPr/>
      <dgm:t>
        <a:bodyPr/>
        <a:lstStyle/>
        <a:p>
          <a:endParaRPr lang="en-US"/>
        </a:p>
      </dgm:t>
    </dgm:pt>
    <dgm:pt modelId="{03FB857C-69F1-43C7-AF9D-DA4DDF69768F}" type="sibTrans" cxnId="{78E9C6E0-03F5-4FCB-81D5-30188EB5F66C}">
      <dgm:prSet/>
      <dgm:spPr/>
      <dgm:t>
        <a:bodyPr/>
        <a:lstStyle/>
        <a:p>
          <a:endParaRPr lang="en-US"/>
        </a:p>
      </dgm:t>
    </dgm:pt>
    <dgm:pt modelId="{D0D23356-EA72-4786-9370-872BD301CAFB}">
      <dgm:prSet/>
      <dgm:spPr/>
      <dgm:t>
        <a:bodyPr/>
        <a:lstStyle/>
        <a:p>
          <a:r>
            <a:rPr lang="en-US" dirty="0"/>
            <a:t>Develop assessment(s) for other important measures beyond knowledge</a:t>
          </a:r>
        </a:p>
      </dgm:t>
    </dgm:pt>
    <dgm:pt modelId="{9A01402E-C7D7-4D01-BCA2-ACDA3C0A779A}" type="parTrans" cxnId="{241F700E-AB12-44AB-8BD2-BAF641AC5E7F}">
      <dgm:prSet/>
      <dgm:spPr/>
      <dgm:t>
        <a:bodyPr/>
        <a:lstStyle/>
        <a:p>
          <a:endParaRPr lang="en-US"/>
        </a:p>
      </dgm:t>
    </dgm:pt>
    <dgm:pt modelId="{8E60CFAC-9D94-4BF6-ADD9-CCF141A89823}" type="sibTrans" cxnId="{241F700E-AB12-44AB-8BD2-BAF641AC5E7F}">
      <dgm:prSet/>
      <dgm:spPr/>
      <dgm:t>
        <a:bodyPr/>
        <a:lstStyle/>
        <a:p>
          <a:endParaRPr lang="en-US"/>
        </a:p>
      </dgm:t>
    </dgm:pt>
    <dgm:pt modelId="{E7D85676-22EC-4287-BCFF-B820C5D96D17}" type="pres">
      <dgm:prSet presAssocID="{4A65D3E6-41A6-4B66-870C-F2750695780C}" presName="linear" presStyleCnt="0">
        <dgm:presLayoutVars>
          <dgm:animLvl val="lvl"/>
          <dgm:resizeHandles val="exact"/>
        </dgm:presLayoutVars>
      </dgm:prSet>
      <dgm:spPr/>
    </dgm:pt>
    <dgm:pt modelId="{AE9F3A0D-1FDB-4037-8DA6-E85C0EFD10D4}" type="pres">
      <dgm:prSet presAssocID="{BE2F8F5A-68C2-470F-BCD7-5EE51109F2DC}" presName="parentText" presStyleLbl="node1" presStyleIdx="0" presStyleCnt="8">
        <dgm:presLayoutVars>
          <dgm:chMax val="0"/>
          <dgm:bulletEnabled val="1"/>
        </dgm:presLayoutVars>
      </dgm:prSet>
      <dgm:spPr/>
    </dgm:pt>
    <dgm:pt modelId="{2287A78D-3A44-4DA6-92BD-6419D1B865CE}" type="pres">
      <dgm:prSet presAssocID="{9B176631-194D-48C4-8A83-C8D82430CA67}" presName="spacer" presStyleCnt="0"/>
      <dgm:spPr/>
    </dgm:pt>
    <dgm:pt modelId="{FDC98C8E-64D6-4476-95FD-9C01201F2F19}" type="pres">
      <dgm:prSet presAssocID="{E3E2CCDE-9627-41AD-9A12-43AC059B1EB3}" presName="parentText" presStyleLbl="node1" presStyleIdx="1" presStyleCnt="8">
        <dgm:presLayoutVars>
          <dgm:chMax val="0"/>
          <dgm:bulletEnabled val="1"/>
        </dgm:presLayoutVars>
      </dgm:prSet>
      <dgm:spPr/>
    </dgm:pt>
    <dgm:pt modelId="{79EA7146-5209-474D-B514-A1D1D4683A77}" type="pres">
      <dgm:prSet presAssocID="{8B1C278D-F953-4458-9278-CC85003C1D0C}" presName="spacer" presStyleCnt="0"/>
      <dgm:spPr/>
    </dgm:pt>
    <dgm:pt modelId="{26908F12-2C9D-4B18-BE2C-413C34196DE5}" type="pres">
      <dgm:prSet presAssocID="{2C5C26CB-5C7D-4581-8E51-795EB0EAC38F}" presName="parentText" presStyleLbl="node1" presStyleIdx="2" presStyleCnt="8">
        <dgm:presLayoutVars>
          <dgm:chMax val="0"/>
          <dgm:bulletEnabled val="1"/>
        </dgm:presLayoutVars>
      </dgm:prSet>
      <dgm:spPr/>
    </dgm:pt>
    <dgm:pt modelId="{76121CA6-B1A3-496E-862C-99475771ABDF}" type="pres">
      <dgm:prSet presAssocID="{22907C16-941B-4AE7-BE65-BCAE8DA50139}" presName="spacer" presStyleCnt="0"/>
      <dgm:spPr/>
    </dgm:pt>
    <dgm:pt modelId="{95A4149A-6D19-46B0-A48A-AE82AD8C675C}" type="pres">
      <dgm:prSet presAssocID="{4343ED02-8F95-4941-82CB-1CC3B2D3C395}" presName="parentText" presStyleLbl="node1" presStyleIdx="3" presStyleCnt="8">
        <dgm:presLayoutVars>
          <dgm:chMax val="0"/>
          <dgm:bulletEnabled val="1"/>
        </dgm:presLayoutVars>
      </dgm:prSet>
      <dgm:spPr/>
    </dgm:pt>
    <dgm:pt modelId="{A423C336-A6F7-4894-AD3D-EC28274EF163}" type="pres">
      <dgm:prSet presAssocID="{EB1909B8-92B6-4267-A531-2B4F6E99A936}" presName="spacer" presStyleCnt="0"/>
      <dgm:spPr/>
    </dgm:pt>
    <dgm:pt modelId="{694BD89F-2ABC-431D-86A5-A127CFA24B24}" type="pres">
      <dgm:prSet presAssocID="{BA0930B0-426C-47E5-BF68-4D55141800A1}" presName="parentText" presStyleLbl="node1" presStyleIdx="4" presStyleCnt="8">
        <dgm:presLayoutVars>
          <dgm:chMax val="0"/>
          <dgm:bulletEnabled val="1"/>
        </dgm:presLayoutVars>
      </dgm:prSet>
      <dgm:spPr/>
    </dgm:pt>
    <dgm:pt modelId="{C16C6EC1-E31D-4C05-B5A4-E7A2F878D6AD}" type="pres">
      <dgm:prSet presAssocID="{2D71A6EC-571C-4B51-B174-7FF109E1D0EC}" presName="spacer" presStyleCnt="0"/>
      <dgm:spPr/>
    </dgm:pt>
    <dgm:pt modelId="{25D1A633-41ED-4652-81D5-FC4D2D33426C}" type="pres">
      <dgm:prSet presAssocID="{93E9F0EF-CC78-4428-88DE-0E8E6D9F775A}" presName="parentText" presStyleLbl="node1" presStyleIdx="5" presStyleCnt="8">
        <dgm:presLayoutVars>
          <dgm:chMax val="0"/>
          <dgm:bulletEnabled val="1"/>
        </dgm:presLayoutVars>
      </dgm:prSet>
      <dgm:spPr/>
    </dgm:pt>
    <dgm:pt modelId="{6E1A30F2-A0B2-4A43-B8C0-F2F4AE0649A1}" type="pres">
      <dgm:prSet presAssocID="{BDE74DC5-C9A2-4604-A103-FD1981C21923}" presName="spacer" presStyleCnt="0"/>
      <dgm:spPr/>
    </dgm:pt>
    <dgm:pt modelId="{4004DDB7-A6C9-4F8A-AE6C-1D05AF3FCE12}" type="pres">
      <dgm:prSet presAssocID="{9ECB1605-5EBB-419A-A1E8-40B5D9D99B04}" presName="parentText" presStyleLbl="node1" presStyleIdx="6" presStyleCnt="8">
        <dgm:presLayoutVars>
          <dgm:chMax val="0"/>
          <dgm:bulletEnabled val="1"/>
        </dgm:presLayoutVars>
      </dgm:prSet>
      <dgm:spPr/>
    </dgm:pt>
    <dgm:pt modelId="{B2949452-8B46-49A2-A8AD-16F13D40BFE6}" type="pres">
      <dgm:prSet presAssocID="{03FB857C-69F1-43C7-AF9D-DA4DDF69768F}" presName="spacer" presStyleCnt="0"/>
      <dgm:spPr/>
    </dgm:pt>
    <dgm:pt modelId="{26234E4C-4475-472A-9132-F82A4ADC7212}" type="pres">
      <dgm:prSet presAssocID="{D0D23356-EA72-4786-9370-872BD301CAFB}" presName="parentText" presStyleLbl="node1" presStyleIdx="7" presStyleCnt="8">
        <dgm:presLayoutVars>
          <dgm:chMax val="0"/>
          <dgm:bulletEnabled val="1"/>
        </dgm:presLayoutVars>
      </dgm:prSet>
      <dgm:spPr/>
    </dgm:pt>
  </dgm:ptLst>
  <dgm:cxnLst>
    <dgm:cxn modelId="{6926C40B-1314-4DA1-8CB5-A29C655AC010}" type="presOf" srcId="{E3E2CCDE-9627-41AD-9A12-43AC059B1EB3}" destId="{FDC98C8E-64D6-4476-95FD-9C01201F2F19}" srcOrd="0" destOrd="0" presId="urn:microsoft.com/office/officeart/2005/8/layout/vList2"/>
    <dgm:cxn modelId="{241F700E-AB12-44AB-8BD2-BAF641AC5E7F}" srcId="{4A65D3E6-41A6-4B66-870C-F2750695780C}" destId="{D0D23356-EA72-4786-9370-872BD301CAFB}" srcOrd="7" destOrd="0" parTransId="{9A01402E-C7D7-4D01-BCA2-ACDA3C0A779A}" sibTransId="{8E60CFAC-9D94-4BF6-ADD9-CCF141A89823}"/>
    <dgm:cxn modelId="{8A0E2A1C-B480-45FB-BEAC-712906A50911}" type="presOf" srcId="{4343ED02-8F95-4941-82CB-1CC3B2D3C395}" destId="{95A4149A-6D19-46B0-A48A-AE82AD8C675C}" srcOrd="0" destOrd="0" presId="urn:microsoft.com/office/officeart/2005/8/layout/vList2"/>
    <dgm:cxn modelId="{8F71C42A-09A3-43BE-988B-77C296CC87DF}" srcId="{4A65D3E6-41A6-4B66-870C-F2750695780C}" destId="{BE2F8F5A-68C2-470F-BCD7-5EE51109F2DC}" srcOrd="0" destOrd="0" parTransId="{7FB34727-DEA1-40BD-9335-AD4382E8E354}" sibTransId="{9B176631-194D-48C4-8A83-C8D82430CA67}"/>
    <dgm:cxn modelId="{C83C7C37-F770-4608-953F-2B76EFC9C69B}" type="presOf" srcId="{93E9F0EF-CC78-4428-88DE-0E8E6D9F775A}" destId="{25D1A633-41ED-4652-81D5-FC4D2D33426C}" srcOrd="0" destOrd="0" presId="urn:microsoft.com/office/officeart/2005/8/layout/vList2"/>
    <dgm:cxn modelId="{6579C241-02C2-48F8-8C13-E5CA3F334BC7}" srcId="{4A65D3E6-41A6-4B66-870C-F2750695780C}" destId="{BA0930B0-426C-47E5-BF68-4D55141800A1}" srcOrd="4" destOrd="0" parTransId="{EDD64CCC-C5EB-4524-AF81-30CDAEC6B5B4}" sibTransId="{2D71A6EC-571C-4B51-B174-7FF109E1D0EC}"/>
    <dgm:cxn modelId="{231F0F69-2434-4350-B52D-18ED12F7FC0B}" type="presOf" srcId="{D0D23356-EA72-4786-9370-872BD301CAFB}" destId="{26234E4C-4475-472A-9132-F82A4ADC7212}" srcOrd="0" destOrd="0" presId="urn:microsoft.com/office/officeart/2005/8/layout/vList2"/>
    <dgm:cxn modelId="{E94E8550-A76B-4114-BBF0-DA9CE8AE2993}" type="presOf" srcId="{BE2F8F5A-68C2-470F-BCD7-5EE51109F2DC}" destId="{AE9F3A0D-1FDB-4037-8DA6-E85C0EFD10D4}" srcOrd="0" destOrd="0" presId="urn:microsoft.com/office/officeart/2005/8/layout/vList2"/>
    <dgm:cxn modelId="{DF0B6752-4BF8-432E-BF06-C564DC78D8F1}" srcId="{4A65D3E6-41A6-4B66-870C-F2750695780C}" destId="{93E9F0EF-CC78-4428-88DE-0E8E6D9F775A}" srcOrd="5" destOrd="0" parTransId="{AF30A95A-E629-45A8-9C58-F08CB996BD5E}" sibTransId="{BDE74DC5-C9A2-4604-A103-FD1981C21923}"/>
    <dgm:cxn modelId="{94A6C859-98D0-45C3-997A-9A982492C95B}" type="presOf" srcId="{2C5C26CB-5C7D-4581-8E51-795EB0EAC38F}" destId="{26908F12-2C9D-4B18-BE2C-413C34196DE5}" srcOrd="0" destOrd="0" presId="urn:microsoft.com/office/officeart/2005/8/layout/vList2"/>
    <dgm:cxn modelId="{44287284-FD67-4845-992C-1D60F7B90875}" srcId="{4A65D3E6-41A6-4B66-870C-F2750695780C}" destId="{2C5C26CB-5C7D-4581-8E51-795EB0EAC38F}" srcOrd="2" destOrd="0" parTransId="{9FF5924A-FD8E-4669-815B-8B2766B98798}" sibTransId="{22907C16-941B-4AE7-BE65-BCAE8DA50139}"/>
    <dgm:cxn modelId="{38DC57C2-C5E4-4DFB-BA7B-6C2D733C2137}" type="presOf" srcId="{4A65D3E6-41A6-4B66-870C-F2750695780C}" destId="{E7D85676-22EC-4287-BCFF-B820C5D96D17}" srcOrd="0" destOrd="0" presId="urn:microsoft.com/office/officeart/2005/8/layout/vList2"/>
    <dgm:cxn modelId="{78E9C6E0-03F5-4FCB-81D5-30188EB5F66C}" srcId="{4A65D3E6-41A6-4B66-870C-F2750695780C}" destId="{9ECB1605-5EBB-419A-A1E8-40B5D9D99B04}" srcOrd="6" destOrd="0" parTransId="{1D6E5E4C-C27E-48C0-86C6-95D6B60FA5EA}" sibTransId="{03FB857C-69F1-43C7-AF9D-DA4DDF69768F}"/>
    <dgm:cxn modelId="{99D099E1-6C6F-481A-BA8B-7934D45D5A6D}" type="presOf" srcId="{9ECB1605-5EBB-419A-A1E8-40B5D9D99B04}" destId="{4004DDB7-A6C9-4F8A-AE6C-1D05AF3FCE12}" srcOrd="0" destOrd="0" presId="urn:microsoft.com/office/officeart/2005/8/layout/vList2"/>
    <dgm:cxn modelId="{DE04FFE7-FF95-47A8-AED7-F711115EC34C}" srcId="{4A65D3E6-41A6-4B66-870C-F2750695780C}" destId="{4343ED02-8F95-4941-82CB-1CC3B2D3C395}" srcOrd="3" destOrd="0" parTransId="{0CEB8B2C-BA58-4581-9345-BBB3C228693C}" sibTransId="{EB1909B8-92B6-4267-A531-2B4F6E99A936}"/>
    <dgm:cxn modelId="{EA3882F9-B8C8-4685-8F06-B16A52D94FC0}" srcId="{4A65D3E6-41A6-4B66-870C-F2750695780C}" destId="{E3E2CCDE-9627-41AD-9A12-43AC059B1EB3}" srcOrd="1" destOrd="0" parTransId="{D502BDE1-1D5C-4CCC-8A41-BEE361041875}" sibTransId="{8B1C278D-F953-4458-9278-CC85003C1D0C}"/>
    <dgm:cxn modelId="{98E651FF-4721-4603-9021-A703C7998751}" type="presOf" srcId="{BA0930B0-426C-47E5-BF68-4D55141800A1}" destId="{694BD89F-2ABC-431D-86A5-A127CFA24B24}" srcOrd="0" destOrd="0" presId="urn:microsoft.com/office/officeart/2005/8/layout/vList2"/>
    <dgm:cxn modelId="{1BB7FCF8-5157-4FC0-8106-822B3426D86D}" type="presParOf" srcId="{E7D85676-22EC-4287-BCFF-B820C5D96D17}" destId="{AE9F3A0D-1FDB-4037-8DA6-E85C0EFD10D4}" srcOrd="0" destOrd="0" presId="urn:microsoft.com/office/officeart/2005/8/layout/vList2"/>
    <dgm:cxn modelId="{51BCA789-3A68-4224-A007-0C07091014A4}" type="presParOf" srcId="{E7D85676-22EC-4287-BCFF-B820C5D96D17}" destId="{2287A78D-3A44-4DA6-92BD-6419D1B865CE}" srcOrd="1" destOrd="0" presId="urn:microsoft.com/office/officeart/2005/8/layout/vList2"/>
    <dgm:cxn modelId="{EDB1AAF8-B45C-47AB-A2E9-A29A7AC1C4CC}" type="presParOf" srcId="{E7D85676-22EC-4287-BCFF-B820C5D96D17}" destId="{FDC98C8E-64D6-4476-95FD-9C01201F2F19}" srcOrd="2" destOrd="0" presId="urn:microsoft.com/office/officeart/2005/8/layout/vList2"/>
    <dgm:cxn modelId="{A3E613E3-AA00-4C1A-B47F-09A489CF47D5}" type="presParOf" srcId="{E7D85676-22EC-4287-BCFF-B820C5D96D17}" destId="{79EA7146-5209-474D-B514-A1D1D4683A77}" srcOrd="3" destOrd="0" presId="urn:microsoft.com/office/officeart/2005/8/layout/vList2"/>
    <dgm:cxn modelId="{2C252739-1B06-49FA-8C78-76CFC4B5B760}" type="presParOf" srcId="{E7D85676-22EC-4287-BCFF-B820C5D96D17}" destId="{26908F12-2C9D-4B18-BE2C-413C34196DE5}" srcOrd="4" destOrd="0" presId="urn:microsoft.com/office/officeart/2005/8/layout/vList2"/>
    <dgm:cxn modelId="{E728739D-905B-43CA-9181-FFEB71AAB393}" type="presParOf" srcId="{E7D85676-22EC-4287-BCFF-B820C5D96D17}" destId="{76121CA6-B1A3-496E-862C-99475771ABDF}" srcOrd="5" destOrd="0" presId="urn:microsoft.com/office/officeart/2005/8/layout/vList2"/>
    <dgm:cxn modelId="{87DF324A-9C62-409C-8D6A-EFFF90F5CC0C}" type="presParOf" srcId="{E7D85676-22EC-4287-BCFF-B820C5D96D17}" destId="{95A4149A-6D19-46B0-A48A-AE82AD8C675C}" srcOrd="6" destOrd="0" presId="urn:microsoft.com/office/officeart/2005/8/layout/vList2"/>
    <dgm:cxn modelId="{D94E15B7-0CD0-4FFD-BE66-327917042D04}" type="presParOf" srcId="{E7D85676-22EC-4287-BCFF-B820C5D96D17}" destId="{A423C336-A6F7-4894-AD3D-EC28274EF163}" srcOrd="7" destOrd="0" presId="urn:microsoft.com/office/officeart/2005/8/layout/vList2"/>
    <dgm:cxn modelId="{867C3A65-5F71-4898-9C08-CC04D0FE9C4A}" type="presParOf" srcId="{E7D85676-22EC-4287-BCFF-B820C5D96D17}" destId="{694BD89F-2ABC-431D-86A5-A127CFA24B24}" srcOrd="8" destOrd="0" presId="urn:microsoft.com/office/officeart/2005/8/layout/vList2"/>
    <dgm:cxn modelId="{BF7F3CA0-674F-412C-9E18-BD93BB2935B6}" type="presParOf" srcId="{E7D85676-22EC-4287-BCFF-B820C5D96D17}" destId="{C16C6EC1-E31D-4C05-B5A4-E7A2F878D6AD}" srcOrd="9" destOrd="0" presId="urn:microsoft.com/office/officeart/2005/8/layout/vList2"/>
    <dgm:cxn modelId="{3145944C-65BF-4695-9F6F-2C12664AC63C}" type="presParOf" srcId="{E7D85676-22EC-4287-BCFF-B820C5D96D17}" destId="{25D1A633-41ED-4652-81D5-FC4D2D33426C}" srcOrd="10" destOrd="0" presId="urn:microsoft.com/office/officeart/2005/8/layout/vList2"/>
    <dgm:cxn modelId="{47EF0083-D01B-4661-A068-1234B69AB012}" type="presParOf" srcId="{E7D85676-22EC-4287-BCFF-B820C5D96D17}" destId="{6E1A30F2-A0B2-4A43-B8C0-F2F4AE0649A1}" srcOrd="11" destOrd="0" presId="urn:microsoft.com/office/officeart/2005/8/layout/vList2"/>
    <dgm:cxn modelId="{5DD5C149-92FF-4F83-BABC-50ECE78C0C09}" type="presParOf" srcId="{E7D85676-22EC-4287-BCFF-B820C5D96D17}" destId="{4004DDB7-A6C9-4F8A-AE6C-1D05AF3FCE12}" srcOrd="12" destOrd="0" presId="urn:microsoft.com/office/officeart/2005/8/layout/vList2"/>
    <dgm:cxn modelId="{361CFDE9-FC8C-47C5-9797-FFE7BC7FF0F1}" type="presParOf" srcId="{E7D85676-22EC-4287-BCFF-B820C5D96D17}" destId="{B2949452-8B46-49A2-A8AD-16F13D40BFE6}" srcOrd="13" destOrd="0" presId="urn:microsoft.com/office/officeart/2005/8/layout/vList2"/>
    <dgm:cxn modelId="{9CAFCABF-E49D-4C27-BC5D-2F348AC7A032}" type="presParOf" srcId="{E7D85676-22EC-4287-BCFF-B820C5D96D17}" destId="{26234E4C-4475-472A-9132-F82A4ADC7212}"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D9F3A-F38F-4EC8-8445-91DDEB53D4C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429CBEBD-D1D6-455D-91F7-C1D82C7C37D6}">
      <dgm:prSet phldrT="[Text]"/>
      <dgm:spPr>
        <a:solidFill>
          <a:schemeClr val="tx2">
            <a:lumMod val="75000"/>
          </a:schemeClr>
        </a:solidFill>
      </dgm:spPr>
      <dgm:t>
        <a:bodyPr/>
        <a:lstStyle/>
        <a:p>
          <a:r>
            <a:rPr lang="en-US" dirty="0"/>
            <a:t>USMLE</a:t>
          </a:r>
        </a:p>
      </dgm:t>
    </dgm:pt>
    <dgm:pt modelId="{C255BFC7-3A6F-4686-8F15-7A36BFADA38E}" type="parTrans" cxnId="{4520527F-2AF4-46A1-AF0F-4F1493951400}">
      <dgm:prSet/>
      <dgm:spPr/>
      <dgm:t>
        <a:bodyPr/>
        <a:lstStyle/>
        <a:p>
          <a:endParaRPr lang="en-US"/>
        </a:p>
      </dgm:t>
    </dgm:pt>
    <dgm:pt modelId="{E312F9A9-292D-41C8-8C8B-72BF877AF461}" type="sibTrans" cxnId="{4520527F-2AF4-46A1-AF0F-4F1493951400}">
      <dgm:prSet/>
      <dgm:spPr/>
      <dgm:t>
        <a:bodyPr/>
        <a:lstStyle/>
        <a:p>
          <a:endParaRPr lang="en-US"/>
        </a:p>
      </dgm:t>
    </dgm:pt>
    <dgm:pt modelId="{AD2C09A3-0D88-4BB6-A865-DC6E29C8600B}">
      <dgm:prSet phldrT="[Text]"/>
      <dgm:spPr>
        <a:solidFill>
          <a:schemeClr val="accent1">
            <a:lumMod val="40000"/>
            <a:lumOff val="60000"/>
          </a:schemeClr>
        </a:solidFill>
      </dgm:spPr>
      <dgm:t>
        <a:bodyPr/>
        <a:lstStyle/>
        <a:p>
          <a:r>
            <a:rPr lang="en-US" dirty="0">
              <a:solidFill>
                <a:schemeClr val="bg1">
                  <a:lumMod val="50000"/>
                </a:schemeClr>
              </a:solidFill>
            </a:rPr>
            <a:t>Promotion / graduation</a:t>
          </a:r>
        </a:p>
      </dgm:t>
    </dgm:pt>
    <dgm:pt modelId="{95FB3843-CED4-4651-A33F-431F106BA329}" type="parTrans" cxnId="{90830B1B-4889-4FF2-A2D7-AB4F0BBF96D7}">
      <dgm:prSet/>
      <dgm:spPr/>
      <dgm:t>
        <a:bodyPr/>
        <a:lstStyle/>
        <a:p>
          <a:endParaRPr lang="en-US"/>
        </a:p>
      </dgm:t>
    </dgm:pt>
    <dgm:pt modelId="{84CA94A7-11BA-46A6-AB31-56B36B8FC03C}" type="sibTrans" cxnId="{90830B1B-4889-4FF2-A2D7-AB4F0BBF96D7}">
      <dgm:prSet/>
      <dgm:spPr/>
      <dgm:t>
        <a:bodyPr/>
        <a:lstStyle/>
        <a:p>
          <a:endParaRPr lang="en-US"/>
        </a:p>
      </dgm:t>
    </dgm:pt>
    <dgm:pt modelId="{9A079D97-1936-4AE3-AE39-3B36670AFB6B}">
      <dgm:prSet phldrT="[Text]"/>
      <dgm:spPr>
        <a:solidFill>
          <a:schemeClr val="accent1">
            <a:lumMod val="40000"/>
            <a:lumOff val="60000"/>
          </a:schemeClr>
        </a:solidFill>
      </dgm:spPr>
      <dgm:t>
        <a:bodyPr/>
        <a:lstStyle/>
        <a:p>
          <a:r>
            <a:rPr lang="en-US" dirty="0">
              <a:solidFill>
                <a:schemeClr val="bg1">
                  <a:lumMod val="50000"/>
                </a:schemeClr>
              </a:solidFill>
            </a:rPr>
            <a:t>Accreditation metric</a:t>
          </a:r>
        </a:p>
      </dgm:t>
    </dgm:pt>
    <dgm:pt modelId="{C6FD734D-7D03-427B-A776-FA2D77A7D336}" type="parTrans" cxnId="{D75C4E8C-FFD6-4AF2-B467-6A312CBB0861}">
      <dgm:prSet/>
      <dgm:spPr/>
      <dgm:t>
        <a:bodyPr/>
        <a:lstStyle/>
        <a:p>
          <a:endParaRPr lang="en-US"/>
        </a:p>
      </dgm:t>
    </dgm:pt>
    <dgm:pt modelId="{4089A029-0BDE-455F-8C9D-0F42A096D977}" type="sibTrans" cxnId="{D75C4E8C-FFD6-4AF2-B467-6A312CBB0861}">
      <dgm:prSet/>
      <dgm:spPr/>
      <dgm:t>
        <a:bodyPr/>
        <a:lstStyle/>
        <a:p>
          <a:endParaRPr lang="en-US"/>
        </a:p>
      </dgm:t>
    </dgm:pt>
    <dgm:pt modelId="{8E320F71-F7DD-4D62-B1C5-560DF3A823BA}">
      <dgm:prSet phldrT="[Text]"/>
      <dgm:spPr>
        <a:solidFill>
          <a:schemeClr val="tx2">
            <a:lumMod val="60000"/>
            <a:lumOff val="40000"/>
          </a:schemeClr>
        </a:solidFill>
      </dgm:spPr>
      <dgm:t>
        <a:bodyPr/>
        <a:lstStyle/>
        <a:p>
          <a:r>
            <a:rPr lang="en-US" dirty="0">
              <a:solidFill>
                <a:schemeClr val="bg1"/>
              </a:solidFill>
            </a:rPr>
            <a:t>GME</a:t>
          </a:r>
        </a:p>
      </dgm:t>
    </dgm:pt>
    <dgm:pt modelId="{7370779F-A3CA-4070-A21F-8FCC26E4C3FD}" type="parTrans" cxnId="{C79FAFD9-5BA5-4521-A6AB-88D078F0A321}">
      <dgm:prSet/>
      <dgm:spPr/>
      <dgm:t>
        <a:bodyPr/>
        <a:lstStyle/>
        <a:p>
          <a:endParaRPr lang="en-US"/>
        </a:p>
      </dgm:t>
    </dgm:pt>
    <dgm:pt modelId="{59F8817F-6625-4663-AAEB-10F297A01AF4}" type="sibTrans" cxnId="{C79FAFD9-5BA5-4521-A6AB-88D078F0A321}">
      <dgm:prSet/>
      <dgm:spPr/>
      <dgm:t>
        <a:bodyPr/>
        <a:lstStyle/>
        <a:p>
          <a:endParaRPr lang="en-US"/>
        </a:p>
      </dgm:t>
    </dgm:pt>
    <dgm:pt modelId="{AC26EB44-E57B-43E2-8414-1B8A2FA17C13}">
      <dgm:prSet phldrT="[Text]"/>
      <dgm:spPr>
        <a:solidFill>
          <a:schemeClr val="accent1">
            <a:lumMod val="40000"/>
            <a:lumOff val="60000"/>
          </a:schemeClr>
        </a:solidFill>
      </dgm:spPr>
      <dgm:t>
        <a:bodyPr/>
        <a:lstStyle/>
        <a:p>
          <a:r>
            <a:rPr lang="en-US" dirty="0">
              <a:solidFill>
                <a:schemeClr val="bg1">
                  <a:lumMod val="50000"/>
                </a:schemeClr>
              </a:solidFill>
            </a:rPr>
            <a:t>Screening / selection</a:t>
          </a:r>
        </a:p>
      </dgm:t>
    </dgm:pt>
    <dgm:pt modelId="{A8BBACB2-15FF-4BC5-8357-B07D6FBEDE3F}" type="parTrans" cxnId="{2BD3748B-4DF6-40F4-9562-2D0CE84C69C7}">
      <dgm:prSet/>
      <dgm:spPr/>
      <dgm:t>
        <a:bodyPr/>
        <a:lstStyle/>
        <a:p>
          <a:endParaRPr lang="en-US"/>
        </a:p>
      </dgm:t>
    </dgm:pt>
    <dgm:pt modelId="{94F98835-42E5-4880-8D10-279F80B3A241}" type="sibTrans" cxnId="{2BD3748B-4DF6-40F4-9562-2D0CE84C69C7}">
      <dgm:prSet/>
      <dgm:spPr/>
      <dgm:t>
        <a:bodyPr/>
        <a:lstStyle/>
        <a:p>
          <a:endParaRPr lang="en-US"/>
        </a:p>
      </dgm:t>
    </dgm:pt>
    <dgm:pt modelId="{5F9F92A4-BCD8-4588-B7F6-FA5397DE5700}">
      <dgm:prSet phldrT="[Text]"/>
      <dgm:spPr>
        <a:solidFill>
          <a:schemeClr val="accent1">
            <a:lumMod val="40000"/>
            <a:lumOff val="60000"/>
          </a:schemeClr>
        </a:solidFill>
      </dgm:spPr>
      <dgm:t>
        <a:bodyPr/>
        <a:lstStyle/>
        <a:p>
          <a:r>
            <a:rPr lang="en-US" dirty="0">
              <a:solidFill>
                <a:schemeClr val="bg1">
                  <a:lumMod val="50000"/>
                </a:schemeClr>
              </a:solidFill>
            </a:rPr>
            <a:t>Curriculum feedback</a:t>
          </a:r>
        </a:p>
      </dgm:t>
    </dgm:pt>
    <dgm:pt modelId="{7DDE27C9-56B5-4D60-9E7B-D1F846A0A1E7}" type="parTrans" cxnId="{2A775ADC-B679-4ECE-A1A3-D8C2A50F977B}">
      <dgm:prSet/>
      <dgm:spPr/>
      <dgm:t>
        <a:bodyPr/>
        <a:lstStyle/>
        <a:p>
          <a:endParaRPr lang="en-US"/>
        </a:p>
      </dgm:t>
    </dgm:pt>
    <dgm:pt modelId="{1BB7E1F6-A2D7-4256-9459-4B418B94595E}" type="sibTrans" cxnId="{2A775ADC-B679-4ECE-A1A3-D8C2A50F977B}">
      <dgm:prSet/>
      <dgm:spPr/>
      <dgm:t>
        <a:bodyPr/>
        <a:lstStyle/>
        <a:p>
          <a:endParaRPr lang="en-US"/>
        </a:p>
      </dgm:t>
    </dgm:pt>
    <dgm:pt modelId="{D7D0A4A4-2DC9-47DB-AA09-6418233256D4}">
      <dgm:prSet phldrT="[Text]"/>
      <dgm:spPr>
        <a:solidFill>
          <a:schemeClr val="tx2">
            <a:lumMod val="60000"/>
            <a:lumOff val="40000"/>
          </a:schemeClr>
        </a:solidFill>
      </dgm:spPr>
      <dgm:t>
        <a:bodyPr/>
        <a:lstStyle/>
        <a:p>
          <a:r>
            <a:rPr lang="en-US" dirty="0">
              <a:solidFill>
                <a:schemeClr val="bg1"/>
              </a:solidFill>
            </a:rPr>
            <a:t>UME</a:t>
          </a:r>
        </a:p>
      </dgm:t>
    </dgm:pt>
    <dgm:pt modelId="{DB1B70E7-3C01-4628-87B9-9010EC0265E5}" type="sibTrans" cxnId="{9809ACD6-9DEB-44CA-8654-1348C5E44428}">
      <dgm:prSet/>
      <dgm:spPr/>
      <dgm:t>
        <a:bodyPr/>
        <a:lstStyle/>
        <a:p>
          <a:endParaRPr lang="en-US"/>
        </a:p>
      </dgm:t>
    </dgm:pt>
    <dgm:pt modelId="{38FF169E-2602-45EA-88D2-92369012B357}" type="parTrans" cxnId="{9809ACD6-9DEB-44CA-8654-1348C5E44428}">
      <dgm:prSet/>
      <dgm:spPr/>
      <dgm:t>
        <a:bodyPr/>
        <a:lstStyle/>
        <a:p>
          <a:endParaRPr lang="en-US"/>
        </a:p>
      </dgm:t>
    </dgm:pt>
    <dgm:pt modelId="{E7C5A822-0501-4D9E-BA64-F18DC60E40E3}" type="pres">
      <dgm:prSet presAssocID="{D97D9F3A-F38F-4EC8-8445-91DDEB53D4CE}" presName="Name0" presStyleCnt="0">
        <dgm:presLayoutVars>
          <dgm:chPref val="1"/>
          <dgm:dir/>
          <dgm:animOne val="branch"/>
          <dgm:animLvl val="lvl"/>
          <dgm:resizeHandles/>
        </dgm:presLayoutVars>
      </dgm:prSet>
      <dgm:spPr/>
    </dgm:pt>
    <dgm:pt modelId="{16733AF5-C891-4D8E-8E77-2CAD85FB4F9F}" type="pres">
      <dgm:prSet presAssocID="{429CBEBD-D1D6-455D-91F7-C1D82C7C37D6}" presName="vertOne" presStyleCnt="0"/>
      <dgm:spPr/>
    </dgm:pt>
    <dgm:pt modelId="{90640F8E-0E2E-4990-8D40-64540B888656}" type="pres">
      <dgm:prSet presAssocID="{429CBEBD-D1D6-455D-91F7-C1D82C7C37D6}" presName="txOne" presStyleLbl="node0" presStyleIdx="0" presStyleCnt="1" custLinFactNeighborX="-291" custLinFactNeighborY="39831">
        <dgm:presLayoutVars>
          <dgm:chPref val="3"/>
        </dgm:presLayoutVars>
      </dgm:prSet>
      <dgm:spPr/>
    </dgm:pt>
    <dgm:pt modelId="{9136E200-C25B-468E-8FD2-FED64C15D71A}" type="pres">
      <dgm:prSet presAssocID="{429CBEBD-D1D6-455D-91F7-C1D82C7C37D6}" presName="parTransOne" presStyleCnt="0"/>
      <dgm:spPr/>
    </dgm:pt>
    <dgm:pt modelId="{F563A56A-ACEE-42A1-B8BC-FBEF0D17113F}" type="pres">
      <dgm:prSet presAssocID="{429CBEBD-D1D6-455D-91F7-C1D82C7C37D6}" presName="horzOne" presStyleCnt="0"/>
      <dgm:spPr/>
    </dgm:pt>
    <dgm:pt modelId="{4546ED97-45AA-4F44-8C9C-83BA814C8A53}" type="pres">
      <dgm:prSet presAssocID="{D7D0A4A4-2DC9-47DB-AA09-6418233256D4}" presName="vertTwo" presStyleCnt="0"/>
      <dgm:spPr/>
    </dgm:pt>
    <dgm:pt modelId="{DAAF4544-C386-4D41-ADA0-81C558A7C238}" type="pres">
      <dgm:prSet presAssocID="{D7D0A4A4-2DC9-47DB-AA09-6418233256D4}" presName="txTwo" presStyleLbl="node2" presStyleIdx="0" presStyleCnt="2">
        <dgm:presLayoutVars>
          <dgm:chPref val="3"/>
        </dgm:presLayoutVars>
      </dgm:prSet>
      <dgm:spPr/>
    </dgm:pt>
    <dgm:pt modelId="{770453F8-12E5-47FE-82F4-13BF8BFA6448}" type="pres">
      <dgm:prSet presAssocID="{D7D0A4A4-2DC9-47DB-AA09-6418233256D4}" presName="parTransTwo" presStyleCnt="0"/>
      <dgm:spPr/>
    </dgm:pt>
    <dgm:pt modelId="{EB940D8A-0799-4591-9536-F4E5ACD5AE8E}" type="pres">
      <dgm:prSet presAssocID="{D7D0A4A4-2DC9-47DB-AA09-6418233256D4}" presName="horzTwo" presStyleCnt="0"/>
      <dgm:spPr/>
    </dgm:pt>
    <dgm:pt modelId="{88430024-6925-4519-B0EF-C8C513B3C993}" type="pres">
      <dgm:prSet presAssocID="{AD2C09A3-0D88-4BB6-A865-DC6E29C8600B}" presName="vertThree" presStyleCnt="0"/>
      <dgm:spPr/>
    </dgm:pt>
    <dgm:pt modelId="{916FD571-0257-488D-B3DD-3970ED32CD93}" type="pres">
      <dgm:prSet presAssocID="{AD2C09A3-0D88-4BB6-A865-DC6E29C8600B}" presName="txThree" presStyleLbl="node3" presStyleIdx="0" presStyleCnt="4">
        <dgm:presLayoutVars>
          <dgm:chPref val="3"/>
        </dgm:presLayoutVars>
      </dgm:prSet>
      <dgm:spPr/>
    </dgm:pt>
    <dgm:pt modelId="{54027D41-208B-4585-9407-A487D8CD1398}" type="pres">
      <dgm:prSet presAssocID="{AD2C09A3-0D88-4BB6-A865-DC6E29C8600B}" presName="horzThree" presStyleCnt="0"/>
      <dgm:spPr/>
    </dgm:pt>
    <dgm:pt modelId="{1DF7786A-1810-4707-BCC2-946C7540BA08}" type="pres">
      <dgm:prSet presAssocID="{84CA94A7-11BA-46A6-AB31-56B36B8FC03C}" presName="sibSpaceThree" presStyleCnt="0"/>
      <dgm:spPr/>
    </dgm:pt>
    <dgm:pt modelId="{491852D7-21F0-40F8-A718-5AEA3351D127}" type="pres">
      <dgm:prSet presAssocID="{9A079D97-1936-4AE3-AE39-3B36670AFB6B}" presName="vertThree" presStyleCnt="0"/>
      <dgm:spPr/>
    </dgm:pt>
    <dgm:pt modelId="{156B3ABD-5245-4F51-B704-1B760737736B}" type="pres">
      <dgm:prSet presAssocID="{9A079D97-1936-4AE3-AE39-3B36670AFB6B}" presName="txThree" presStyleLbl="node3" presStyleIdx="1" presStyleCnt="4">
        <dgm:presLayoutVars>
          <dgm:chPref val="3"/>
        </dgm:presLayoutVars>
      </dgm:prSet>
      <dgm:spPr/>
    </dgm:pt>
    <dgm:pt modelId="{49CD58BF-3B7D-42AC-9FD5-047E84EC6E8C}" type="pres">
      <dgm:prSet presAssocID="{9A079D97-1936-4AE3-AE39-3B36670AFB6B}" presName="horzThree" presStyleCnt="0"/>
      <dgm:spPr/>
    </dgm:pt>
    <dgm:pt modelId="{5469763E-6AE8-4144-9B8A-D4A406E78ED5}" type="pres">
      <dgm:prSet presAssocID="{4089A029-0BDE-455F-8C9D-0F42A096D977}" presName="sibSpaceThree" presStyleCnt="0"/>
      <dgm:spPr/>
    </dgm:pt>
    <dgm:pt modelId="{ADEB1FE3-5731-497F-9AFB-82603DF8FFDF}" type="pres">
      <dgm:prSet presAssocID="{5F9F92A4-BCD8-4588-B7F6-FA5397DE5700}" presName="vertThree" presStyleCnt="0"/>
      <dgm:spPr/>
    </dgm:pt>
    <dgm:pt modelId="{2C1D5299-7BF6-4E2C-B861-E9DEDEB4D67C}" type="pres">
      <dgm:prSet presAssocID="{5F9F92A4-BCD8-4588-B7F6-FA5397DE5700}" presName="txThree" presStyleLbl="node3" presStyleIdx="2" presStyleCnt="4">
        <dgm:presLayoutVars>
          <dgm:chPref val="3"/>
        </dgm:presLayoutVars>
      </dgm:prSet>
      <dgm:spPr/>
    </dgm:pt>
    <dgm:pt modelId="{4FFCD87A-AC7A-487B-A88F-E02B5CA8A43F}" type="pres">
      <dgm:prSet presAssocID="{5F9F92A4-BCD8-4588-B7F6-FA5397DE5700}" presName="horzThree" presStyleCnt="0"/>
      <dgm:spPr/>
    </dgm:pt>
    <dgm:pt modelId="{D747D22B-584C-4CBC-9CF9-73DC267B4DFB}" type="pres">
      <dgm:prSet presAssocID="{DB1B70E7-3C01-4628-87B9-9010EC0265E5}" presName="sibSpaceTwo" presStyleCnt="0"/>
      <dgm:spPr/>
    </dgm:pt>
    <dgm:pt modelId="{E4687D73-82C5-43D1-8D2A-72D259BB7F95}" type="pres">
      <dgm:prSet presAssocID="{8E320F71-F7DD-4D62-B1C5-560DF3A823BA}" presName="vertTwo" presStyleCnt="0"/>
      <dgm:spPr/>
    </dgm:pt>
    <dgm:pt modelId="{D256353A-9C4D-4586-AAB8-6903B89230EB}" type="pres">
      <dgm:prSet presAssocID="{8E320F71-F7DD-4D62-B1C5-560DF3A823BA}" presName="txTwo" presStyleLbl="node2" presStyleIdx="1" presStyleCnt="2">
        <dgm:presLayoutVars>
          <dgm:chPref val="3"/>
        </dgm:presLayoutVars>
      </dgm:prSet>
      <dgm:spPr/>
    </dgm:pt>
    <dgm:pt modelId="{0E969FE4-4C98-4F58-9427-68ED88C6B85F}" type="pres">
      <dgm:prSet presAssocID="{8E320F71-F7DD-4D62-B1C5-560DF3A823BA}" presName="parTransTwo" presStyleCnt="0"/>
      <dgm:spPr/>
    </dgm:pt>
    <dgm:pt modelId="{C01ABCE2-BCCA-4A40-81EB-4E26D6208BAA}" type="pres">
      <dgm:prSet presAssocID="{8E320F71-F7DD-4D62-B1C5-560DF3A823BA}" presName="horzTwo" presStyleCnt="0"/>
      <dgm:spPr/>
    </dgm:pt>
    <dgm:pt modelId="{36D80ABD-3843-4192-BCD5-D4DBBEFB8A15}" type="pres">
      <dgm:prSet presAssocID="{AC26EB44-E57B-43E2-8414-1B8A2FA17C13}" presName="vertThree" presStyleCnt="0"/>
      <dgm:spPr/>
    </dgm:pt>
    <dgm:pt modelId="{D9392AEC-BAE4-4EC2-807E-38BF3874F064}" type="pres">
      <dgm:prSet presAssocID="{AC26EB44-E57B-43E2-8414-1B8A2FA17C13}" presName="txThree" presStyleLbl="node3" presStyleIdx="3" presStyleCnt="4">
        <dgm:presLayoutVars>
          <dgm:chPref val="3"/>
        </dgm:presLayoutVars>
      </dgm:prSet>
      <dgm:spPr/>
    </dgm:pt>
    <dgm:pt modelId="{070CB26B-66AE-42E9-8DFC-7E38051BFB25}" type="pres">
      <dgm:prSet presAssocID="{AC26EB44-E57B-43E2-8414-1B8A2FA17C13}" presName="horzThree" presStyleCnt="0"/>
      <dgm:spPr/>
    </dgm:pt>
  </dgm:ptLst>
  <dgm:cxnLst>
    <dgm:cxn modelId="{D70FD610-EF00-49B4-B047-06D74ECFED57}" type="presOf" srcId="{D97D9F3A-F38F-4EC8-8445-91DDEB53D4CE}" destId="{E7C5A822-0501-4D9E-BA64-F18DC60E40E3}" srcOrd="0" destOrd="0" presId="urn:microsoft.com/office/officeart/2005/8/layout/hierarchy4"/>
    <dgm:cxn modelId="{90830B1B-4889-4FF2-A2D7-AB4F0BBF96D7}" srcId="{D7D0A4A4-2DC9-47DB-AA09-6418233256D4}" destId="{AD2C09A3-0D88-4BB6-A865-DC6E29C8600B}" srcOrd="0" destOrd="0" parTransId="{95FB3843-CED4-4651-A33F-431F106BA329}" sibTransId="{84CA94A7-11BA-46A6-AB31-56B36B8FC03C}"/>
    <dgm:cxn modelId="{DBD6A72E-DEF7-4387-8E0C-0F6BD52D9F78}" type="presOf" srcId="{429CBEBD-D1D6-455D-91F7-C1D82C7C37D6}" destId="{90640F8E-0E2E-4990-8D40-64540B888656}" srcOrd="0" destOrd="0" presId="urn:microsoft.com/office/officeart/2005/8/layout/hierarchy4"/>
    <dgm:cxn modelId="{B01E755D-B994-4D10-8F91-5E540517787B}" type="presOf" srcId="{AC26EB44-E57B-43E2-8414-1B8A2FA17C13}" destId="{D9392AEC-BAE4-4EC2-807E-38BF3874F064}" srcOrd="0" destOrd="0" presId="urn:microsoft.com/office/officeart/2005/8/layout/hierarchy4"/>
    <dgm:cxn modelId="{FF435A47-9F24-4AF9-8F50-B6EACD1912A2}" type="presOf" srcId="{5F9F92A4-BCD8-4588-B7F6-FA5397DE5700}" destId="{2C1D5299-7BF6-4E2C-B861-E9DEDEB4D67C}" srcOrd="0" destOrd="0" presId="urn:microsoft.com/office/officeart/2005/8/layout/hierarchy4"/>
    <dgm:cxn modelId="{0476454D-7209-4F69-8AF6-8C9C17DCC74D}" type="presOf" srcId="{D7D0A4A4-2DC9-47DB-AA09-6418233256D4}" destId="{DAAF4544-C386-4D41-ADA0-81C558A7C238}" srcOrd="0" destOrd="0" presId="urn:microsoft.com/office/officeart/2005/8/layout/hierarchy4"/>
    <dgm:cxn modelId="{4520527F-2AF4-46A1-AF0F-4F1493951400}" srcId="{D97D9F3A-F38F-4EC8-8445-91DDEB53D4CE}" destId="{429CBEBD-D1D6-455D-91F7-C1D82C7C37D6}" srcOrd="0" destOrd="0" parTransId="{C255BFC7-3A6F-4686-8F15-7A36BFADA38E}" sibTransId="{E312F9A9-292D-41C8-8C8B-72BF877AF461}"/>
    <dgm:cxn modelId="{2BD3748B-4DF6-40F4-9562-2D0CE84C69C7}" srcId="{8E320F71-F7DD-4D62-B1C5-560DF3A823BA}" destId="{AC26EB44-E57B-43E2-8414-1B8A2FA17C13}" srcOrd="0" destOrd="0" parTransId="{A8BBACB2-15FF-4BC5-8357-B07D6FBEDE3F}" sibTransId="{94F98835-42E5-4880-8D10-279F80B3A241}"/>
    <dgm:cxn modelId="{D75C4E8C-FFD6-4AF2-B467-6A312CBB0861}" srcId="{D7D0A4A4-2DC9-47DB-AA09-6418233256D4}" destId="{9A079D97-1936-4AE3-AE39-3B36670AFB6B}" srcOrd="1" destOrd="0" parTransId="{C6FD734D-7D03-427B-A776-FA2D77A7D336}" sibTransId="{4089A029-0BDE-455F-8C9D-0F42A096D977}"/>
    <dgm:cxn modelId="{B59142CD-0D15-42B8-9F6C-7EC11E0C24A4}" type="presOf" srcId="{9A079D97-1936-4AE3-AE39-3B36670AFB6B}" destId="{156B3ABD-5245-4F51-B704-1B760737736B}" srcOrd="0" destOrd="0" presId="urn:microsoft.com/office/officeart/2005/8/layout/hierarchy4"/>
    <dgm:cxn modelId="{9809ACD6-9DEB-44CA-8654-1348C5E44428}" srcId="{429CBEBD-D1D6-455D-91F7-C1D82C7C37D6}" destId="{D7D0A4A4-2DC9-47DB-AA09-6418233256D4}" srcOrd="0" destOrd="0" parTransId="{38FF169E-2602-45EA-88D2-92369012B357}" sibTransId="{DB1B70E7-3C01-4628-87B9-9010EC0265E5}"/>
    <dgm:cxn modelId="{3903FCD8-D9BD-4627-A898-249FCFEFA4C7}" type="presOf" srcId="{AD2C09A3-0D88-4BB6-A865-DC6E29C8600B}" destId="{916FD571-0257-488D-B3DD-3970ED32CD93}" srcOrd="0" destOrd="0" presId="urn:microsoft.com/office/officeart/2005/8/layout/hierarchy4"/>
    <dgm:cxn modelId="{C79FAFD9-5BA5-4521-A6AB-88D078F0A321}" srcId="{429CBEBD-D1D6-455D-91F7-C1D82C7C37D6}" destId="{8E320F71-F7DD-4D62-B1C5-560DF3A823BA}" srcOrd="1" destOrd="0" parTransId="{7370779F-A3CA-4070-A21F-8FCC26E4C3FD}" sibTransId="{59F8817F-6625-4663-AAEB-10F297A01AF4}"/>
    <dgm:cxn modelId="{2A775ADC-B679-4ECE-A1A3-D8C2A50F977B}" srcId="{D7D0A4A4-2DC9-47DB-AA09-6418233256D4}" destId="{5F9F92A4-BCD8-4588-B7F6-FA5397DE5700}" srcOrd="2" destOrd="0" parTransId="{7DDE27C9-56B5-4D60-9E7B-D1F846A0A1E7}" sibTransId="{1BB7E1F6-A2D7-4256-9459-4B418B94595E}"/>
    <dgm:cxn modelId="{891AACE1-6BF2-40B8-A751-77C288057F21}" type="presOf" srcId="{8E320F71-F7DD-4D62-B1C5-560DF3A823BA}" destId="{D256353A-9C4D-4586-AAB8-6903B89230EB}" srcOrd="0" destOrd="0" presId="urn:microsoft.com/office/officeart/2005/8/layout/hierarchy4"/>
    <dgm:cxn modelId="{F27715EA-9041-40AA-B3E7-4D6867989590}" type="presParOf" srcId="{E7C5A822-0501-4D9E-BA64-F18DC60E40E3}" destId="{16733AF5-C891-4D8E-8E77-2CAD85FB4F9F}" srcOrd="0" destOrd="0" presId="urn:microsoft.com/office/officeart/2005/8/layout/hierarchy4"/>
    <dgm:cxn modelId="{644EF3CF-8BA9-40CF-8A0C-10D86453D18B}" type="presParOf" srcId="{16733AF5-C891-4D8E-8E77-2CAD85FB4F9F}" destId="{90640F8E-0E2E-4990-8D40-64540B888656}" srcOrd="0" destOrd="0" presId="urn:microsoft.com/office/officeart/2005/8/layout/hierarchy4"/>
    <dgm:cxn modelId="{0367F032-00D2-48ED-98BB-A0FF71C59643}" type="presParOf" srcId="{16733AF5-C891-4D8E-8E77-2CAD85FB4F9F}" destId="{9136E200-C25B-468E-8FD2-FED64C15D71A}" srcOrd="1" destOrd="0" presId="urn:microsoft.com/office/officeart/2005/8/layout/hierarchy4"/>
    <dgm:cxn modelId="{1BC25177-7DDA-4288-A377-B189689D3721}" type="presParOf" srcId="{16733AF5-C891-4D8E-8E77-2CAD85FB4F9F}" destId="{F563A56A-ACEE-42A1-B8BC-FBEF0D17113F}" srcOrd="2" destOrd="0" presId="urn:microsoft.com/office/officeart/2005/8/layout/hierarchy4"/>
    <dgm:cxn modelId="{01D967C2-FFB6-4FE1-9809-12A506009055}" type="presParOf" srcId="{F563A56A-ACEE-42A1-B8BC-FBEF0D17113F}" destId="{4546ED97-45AA-4F44-8C9C-83BA814C8A53}" srcOrd="0" destOrd="0" presId="urn:microsoft.com/office/officeart/2005/8/layout/hierarchy4"/>
    <dgm:cxn modelId="{0C5DFC5A-50FD-4BE5-97BD-FC6B73B960DE}" type="presParOf" srcId="{4546ED97-45AA-4F44-8C9C-83BA814C8A53}" destId="{DAAF4544-C386-4D41-ADA0-81C558A7C238}" srcOrd="0" destOrd="0" presId="urn:microsoft.com/office/officeart/2005/8/layout/hierarchy4"/>
    <dgm:cxn modelId="{D0315B8C-D5B3-476D-B790-09246DB0AB1A}" type="presParOf" srcId="{4546ED97-45AA-4F44-8C9C-83BA814C8A53}" destId="{770453F8-12E5-47FE-82F4-13BF8BFA6448}" srcOrd="1" destOrd="0" presId="urn:microsoft.com/office/officeart/2005/8/layout/hierarchy4"/>
    <dgm:cxn modelId="{B3C94B2C-92F7-44D1-8A62-F527574F972A}" type="presParOf" srcId="{4546ED97-45AA-4F44-8C9C-83BA814C8A53}" destId="{EB940D8A-0799-4591-9536-F4E5ACD5AE8E}" srcOrd="2" destOrd="0" presId="urn:microsoft.com/office/officeart/2005/8/layout/hierarchy4"/>
    <dgm:cxn modelId="{8852F9C1-49E0-49F1-8C40-239FF56C9315}" type="presParOf" srcId="{EB940D8A-0799-4591-9536-F4E5ACD5AE8E}" destId="{88430024-6925-4519-B0EF-C8C513B3C993}" srcOrd="0" destOrd="0" presId="urn:microsoft.com/office/officeart/2005/8/layout/hierarchy4"/>
    <dgm:cxn modelId="{ADAD6923-F217-4FC5-89A2-A7995171DC16}" type="presParOf" srcId="{88430024-6925-4519-B0EF-C8C513B3C993}" destId="{916FD571-0257-488D-B3DD-3970ED32CD93}" srcOrd="0" destOrd="0" presId="urn:microsoft.com/office/officeart/2005/8/layout/hierarchy4"/>
    <dgm:cxn modelId="{80BE375C-8A23-4493-8D83-1D20B307542F}" type="presParOf" srcId="{88430024-6925-4519-B0EF-C8C513B3C993}" destId="{54027D41-208B-4585-9407-A487D8CD1398}" srcOrd="1" destOrd="0" presId="urn:microsoft.com/office/officeart/2005/8/layout/hierarchy4"/>
    <dgm:cxn modelId="{A410B216-7217-443E-B531-234B30D9541C}" type="presParOf" srcId="{EB940D8A-0799-4591-9536-F4E5ACD5AE8E}" destId="{1DF7786A-1810-4707-BCC2-946C7540BA08}" srcOrd="1" destOrd="0" presId="urn:microsoft.com/office/officeart/2005/8/layout/hierarchy4"/>
    <dgm:cxn modelId="{7535E256-E00E-4CE2-83EE-D379232A7C76}" type="presParOf" srcId="{EB940D8A-0799-4591-9536-F4E5ACD5AE8E}" destId="{491852D7-21F0-40F8-A718-5AEA3351D127}" srcOrd="2" destOrd="0" presId="urn:microsoft.com/office/officeart/2005/8/layout/hierarchy4"/>
    <dgm:cxn modelId="{09E0291B-9563-4BE8-A5D5-AF65F828D1C9}" type="presParOf" srcId="{491852D7-21F0-40F8-A718-5AEA3351D127}" destId="{156B3ABD-5245-4F51-B704-1B760737736B}" srcOrd="0" destOrd="0" presId="urn:microsoft.com/office/officeart/2005/8/layout/hierarchy4"/>
    <dgm:cxn modelId="{270D8616-A0AE-45E5-9A66-696726D3DF20}" type="presParOf" srcId="{491852D7-21F0-40F8-A718-5AEA3351D127}" destId="{49CD58BF-3B7D-42AC-9FD5-047E84EC6E8C}" srcOrd="1" destOrd="0" presId="urn:microsoft.com/office/officeart/2005/8/layout/hierarchy4"/>
    <dgm:cxn modelId="{38F1C29F-3AEB-48B6-9202-855599A43A7D}" type="presParOf" srcId="{EB940D8A-0799-4591-9536-F4E5ACD5AE8E}" destId="{5469763E-6AE8-4144-9B8A-D4A406E78ED5}" srcOrd="3" destOrd="0" presId="urn:microsoft.com/office/officeart/2005/8/layout/hierarchy4"/>
    <dgm:cxn modelId="{CEF17081-2672-4E15-A355-B0C5AA741B54}" type="presParOf" srcId="{EB940D8A-0799-4591-9536-F4E5ACD5AE8E}" destId="{ADEB1FE3-5731-497F-9AFB-82603DF8FFDF}" srcOrd="4" destOrd="0" presId="urn:microsoft.com/office/officeart/2005/8/layout/hierarchy4"/>
    <dgm:cxn modelId="{6446D424-32B0-40DF-8AFF-E9BE028F4E7B}" type="presParOf" srcId="{ADEB1FE3-5731-497F-9AFB-82603DF8FFDF}" destId="{2C1D5299-7BF6-4E2C-B861-E9DEDEB4D67C}" srcOrd="0" destOrd="0" presId="urn:microsoft.com/office/officeart/2005/8/layout/hierarchy4"/>
    <dgm:cxn modelId="{C4EAF66B-9248-4F01-80FD-97C63EF9AF1C}" type="presParOf" srcId="{ADEB1FE3-5731-497F-9AFB-82603DF8FFDF}" destId="{4FFCD87A-AC7A-487B-A88F-E02B5CA8A43F}" srcOrd="1" destOrd="0" presId="urn:microsoft.com/office/officeart/2005/8/layout/hierarchy4"/>
    <dgm:cxn modelId="{8F1EF4F8-E64A-4764-A960-D4F2F7DDA244}" type="presParOf" srcId="{F563A56A-ACEE-42A1-B8BC-FBEF0D17113F}" destId="{D747D22B-584C-4CBC-9CF9-73DC267B4DFB}" srcOrd="1" destOrd="0" presId="urn:microsoft.com/office/officeart/2005/8/layout/hierarchy4"/>
    <dgm:cxn modelId="{7448A7F1-625B-4FAA-94C0-9DFA6458098D}" type="presParOf" srcId="{F563A56A-ACEE-42A1-B8BC-FBEF0D17113F}" destId="{E4687D73-82C5-43D1-8D2A-72D259BB7F95}" srcOrd="2" destOrd="0" presId="urn:microsoft.com/office/officeart/2005/8/layout/hierarchy4"/>
    <dgm:cxn modelId="{E82DD1A4-93BA-4DDB-BC57-D54B93E73040}" type="presParOf" srcId="{E4687D73-82C5-43D1-8D2A-72D259BB7F95}" destId="{D256353A-9C4D-4586-AAB8-6903B89230EB}" srcOrd="0" destOrd="0" presId="urn:microsoft.com/office/officeart/2005/8/layout/hierarchy4"/>
    <dgm:cxn modelId="{161ED4BE-FB48-4B6A-B05D-5259ED613911}" type="presParOf" srcId="{E4687D73-82C5-43D1-8D2A-72D259BB7F95}" destId="{0E969FE4-4C98-4F58-9427-68ED88C6B85F}" srcOrd="1" destOrd="0" presId="urn:microsoft.com/office/officeart/2005/8/layout/hierarchy4"/>
    <dgm:cxn modelId="{3AF0525F-D4D1-47B2-8055-334EFD5BCADF}" type="presParOf" srcId="{E4687D73-82C5-43D1-8D2A-72D259BB7F95}" destId="{C01ABCE2-BCCA-4A40-81EB-4E26D6208BAA}" srcOrd="2" destOrd="0" presId="urn:microsoft.com/office/officeart/2005/8/layout/hierarchy4"/>
    <dgm:cxn modelId="{4299DA46-311E-4F87-97F1-B7ECF6B1EAFC}" type="presParOf" srcId="{C01ABCE2-BCCA-4A40-81EB-4E26D6208BAA}" destId="{36D80ABD-3843-4192-BCD5-D4DBBEFB8A15}" srcOrd="0" destOrd="0" presId="urn:microsoft.com/office/officeart/2005/8/layout/hierarchy4"/>
    <dgm:cxn modelId="{8ADDF6E1-6C55-46CD-83D5-DB4E3EA100C6}" type="presParOf" srcId="{36D80ABD-3843-4192-BCD5-D4DBBEFB8A15}" destId="{D9392AEC-BAE4-4EC2-807E-38BF3874F064}" srcOrd="0" destOrd="0" presId="urn:microsoft.com/office/officeart/2005/8/layout/hierarchy4"/>
    <dgm:cxn modelId="{A773D542-7593-4976-B6DE-364EC5C7FFDB}" type="presParOf" srcId="{36D80ABD-3843-4192-BCD5-D4DBBEFB8A15}" destId="{070CB26B-66AE-42E9-8DFC-7E38051BFB2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5DA56-3F3D-4FC3-89DA-BCFC3051CBE1}">
      <dsp:nvSpPr>
        <dsp:cNvPr id="0" name=""/>
        <dsp:cNvSpPr/>
      </dsp:nvSpPr>
      <dsp:spPr>
        <a:xfrm rot="16200000">
          <a:off x="-1579559" y="2312002"/>
          <a:ext cx="4087320" cy="78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1268" bIns="0" numCol="1" spcCol="1270" anchor="t" anchorCtr="0">
          <a:noAutofit/>
        </a:bodyPr>
        <a:lstStyle/>
        <a:p>
          <a:pPr marL="0" lvl="0" indent="0" algn="r" defTabSz="2622550">
            <a:lnSpc>
              <a:spcPct val="90000"/>
            </a:lnSpc>
            <a:spcBef>
              <a:spcPct val="0"/>
            </a:spcBef>
            <a:spcAft>
              <a:spcPct val="35000"/>
            </a:spcAft>
            <a:buNone/>
          </a:pPr>
          <a:r>
            <a:rPr lang="en-US" sz="5900" kern="1200" dirty="0"/>
            <a:t>Pro</a:t>
          </a:r>
        </a:p>
      </dsp:txBody>
      <dsp:txXfrm>
        <a:off x="-1579559" y="2312002"/>
        <a:ext cx="4087320" cy="783800"/>
      </dsp:txXfrm>
    </dsp:sp>
    <dsp:sp modelId="{2A9BE929-D99D-435A-A0C9-5374782FBCC6}">
      <dsp:nvSpPr>
        <dsp:cNvPr id="0" name=""/>
        <dsp:cNvSpPr/>
      </dsp:nvSpPr>
      <dsp:spPr>
        <a:xfrm>
          <a:off x="1306150" y="0"/>
          <a:ext cx="3904157" cy="5206674"/>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691268"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latin typeface="Corbel" panose="020B0503020204020204" pitchFamily="34" charset="0"/>
            </a:rPr>
            <a:t>Highly reliable, objective assessment of relevant competencies</a:t>
          </a:r>
        </a:p>
        <a:p>
          <a:pPr marL="228600" lvl="1" indent="-228600" algn="l" defTabSz="977900">
            <a:lnSpc>
              <a:spcPct val="90000"/>
            </a:lnSpc>
            <a:spcBef>
              <a:spcPct val="0"/>
            </a:spcBef>
            <a:spcAft>
              <a:spcPct val="15000"/>
            </a:spcAft>
            <a:buChar char="•"/>
          </a:pPr>
          <a:r>
            <a:rPr lang="en-US" sz="2200" kern="1200" dirty="0">
              <a:solidFill>
                <a:schemeClr val="tx1"/>
              </a:solidFill>
              <a:latin typeface="Corbel" panose="020B0503020204020204" pitchFamily="34" charset="0"/>
            </a:rPr>
            <a:t>National standard</a:t>
          </a:r>
        </a:p>
        <a:p>
          <a:pPr marL="457200" lvl="2" indent="-228600" algn="l" defTabSz="977900">
            <a:lnSpc>
              <a:spcPct val="90000"/>
            </a:lnSpc>
            <a:spcBef>
              <a:spcPct val="0"/>
            </a:spcBef>
            <a:spcAft>
              <a:spcPct val="15000"/>
            </a:spcAft>
            <a:buChar char="•"/>
          </a:pPr>
          <a:r>
            <a:rPr lang="en-US" sz="2200" kern="1200" dirty="0">
              <a:solidFill>
                <a:schemeClr val="tx1"/>
              </a:solidFill>
              <a:latin typeface="Corbel" panose="020B0503020204020204" pitchFamily="34" charset="0"/>
            </a:rPr>
            <a:t>No other standardized assessments across UME</a:t>
          </a:r>
        </a:p>
        <a:p>
          <a:pPr marL="228600" lvl="1" indent="-228600" algn="l" defTabSz="977900">
            <a:lnSpc>
              <a:spcPct val="90000"/>
            </a:lnSpc>
            <a:spcBef>
              <a:spcPct val="0"/>
            </a:spcBef>
            <a:spcAft>
              <a:spcPct val="15000"/>
            </a:spcAft>
            <a:buChar char="•"/>
          </a:pPr>
          <a:r>
            <a:rPr lang="en-US" sz="2200" kern="1200" dirty="0">
              <a:solidFill>
                <a:schemeClr val="tx1"/>
              </a:solidFill>
              <a:latin typeface="Corbel" panose="020B0503020204020204" pitchFamily="34" charset="0"/>
            </a:rPr>
            <a:t>Medical schools may have challenges with assessment. </a:t>
          </a:r>
        </a:p>
        <a:p>
          <a:pPr marL="228600" lvl="1" indent="-228600" algn="l" defTabSz="977900">
            <a:lnSpc>
              <a:spcPct val="90000"/>
            </a:lnSpc>
            <a:spcBef>
              <a:spcPct val="0"/>
            </a:spcBef>
            <a:spcAft>
              <a:spcPct val="15000"/>
            </a:spcAft>
            <a:buChar char="•"/>
          </a:pPr>
          <a:r>
            <a:rPr lang="en-US" sz="2200" kern="1200" dirty="0">
              <a:solidFill>
                <a:schemeClr val="tx1"/>
              </a:solidFill>
              <a:latin typeface="Corbel" panose="020B0503020204020204" pitchFamily="34" charset="0"/>
            </a:rPr>
            <a:t>Changes may stress an already challenged transition system (disruption)</a:t>
          </a:r>
        </a:p>
        <a:p>
          <a:pPr marL="228600" lvl="1" indent="-228600" algn="l" defTabSz="977900">
            <a:lnSpc>
              <a:spcPct val="90000"/>
            </a:lnSpc>
            <a:spcBef>
              <a:spcPct val="0"/>
            </a:spcBef>
            <a:spcAft>
              <a:spcPct val="15000"/>
            </a:spcAft>
            <a:buChar char="•"/>
          </a:pPr>
          <a:r>
            <a:rPr lang="en-US" sz="2200" kern="1200" dirty="0">
              <a:solidFill>
                <a:schemeClr val="tx1"/>
              </a:solidFill>
              <a:latin typeface="Corbel" panose="020B0503020204020204" pitchFamily="34" charset="0"/>
            </a:rPr>
            <a:t>What is measured, matters: “basic science matters”</a:t>
          </a:r>
        </a:p>
        <a:p>
          <a:pPr marL="228600" lvl="1" indent="-228600" algn="l" defTabSz="977900">
            <a:lnSpc>
              <a:spcPct val="90000"/>
            </a:lnSpc>
            <a:spcBef>
              <a:spcPct val="0"/>
            </a:spcBef>
            <a:spcAft>
              <a:spcPct val="15000"/>
            </a:spcAft>
            <a:buChar char="•"/>
          </a:pPr>
          <a:r>
            <a:rPr lang="en-US" sz="2200" kern="1200" dirty="0">
              <a:solidFill>
                <a:schemeClr val="tx1"/>
              </a:solidFill>
              <a:latin typeface="Corbel" panose="020B0503020204020204" pitchFamily="34" charset="0"/>
            </a:rPr>
            <a:t>Keeps competing tests out </a:t>
          </a:r>
        </a:p>
      </dsp:txBody>
      <dsp:txXfrm>
        <a:off x="1306150" y="0"/>
        <a:ext cx="3904157" cy="5206674"/>
      </dsp:txXfrm>
    </dsp:sp>
    <dsp:sp modelId="{CBDCF015-1C47-436B-80CC-B7CAE0379E33}">
      <dsp:nvSpPr>
        <dsp:cNvPr id="0" name=""/>
        <dsp:cNvSpPr/>
      </dsp:nvSpPr>
      <dsp:spPr>
        <a:xfrm>
          <a:off x="495398" y="-67085"/>
          <a:ext cx="721206" cy="953023"/>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4E225C-8434-44D0-942A-50AEB557FC93}">
      <dsp:nvSpPr>
        <dsp:cNvPr id="0" name=""/>
        <dsp:cNvSpPr/>
      </dsp:nvSpPr>
      <dsp:spPr>
        <a:xfrm rot="16200000">
          <a:off x="3864682" y="2277840"/>
          <a:ext cx="4087320" cy="78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1268" bIns="0" numCol="1" spcCol="1270" anchor="t" anchorCtr="0">
          <a:noAutofit/>
        </a:bodyPr>
        <a:lstStyle/>
        <a:p>
          <a:pPr marL="0" lvl="0" indent="0" algn="r" defTabSz="2622550">
            <a:lnSpc>
              <a:spcPct val="90000"/>
            </a:lnSpc>
            <a:spcBef>
              <a:spcPct val="0"/>
            </a:spcBef>
            <a:spcAft>
              <a:spcPct val="35000"/>
            </a:spcAft>
            <a:buNone/>
          </a:pPr>
          <a:r>
            <a:rPr lang="en-US" sz="5900" kern="1200" dirty="0"/>
            <a:t>Con</a:t>
          </a:r>
        </a:p>
      </dsp:txBody>
      <dsp:txXfrm>
        <a:off x="3864682" y="2277840"/>
        <a:ext cx="4087320" cy="783800"/>
      </dsp:txXfrm>
    </dsp:sp>
    <dsp:sp modelId="{5626C9F0-D19B-4520-970F-ED7B47D4BF92}">
      <dsp:nvSpPr>
        <dsp:cNvPr id="0" name=""/>
        <dsp:cNvSpPr/>
      </dsp:nvSpPr>
      <dsp:spPr>
        <a:xfrm>
          <a:off x="6407933" y="0"/>
          <a:ext cx="4217544" cy="524014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691268"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baseline="0" dirty="0">
              <a:solidFill>
                <a:schemeClr val="tx1"/>
              </a:solidFill>
              <a:latin typeface="Corbel" panose="020B0503020204020204" pitchFamily="34" charset="0"/>
            </a:rPr>
            <a:t>Licensure only requires a P/F outcome</a:t>
          </a:r>
        </a:p>
        <a:p>
          <a:pPr marL="228600" lvl="1" indent="-228600" algn="l" defTabSz="977900">
            <a:lnSpc>
              <a:spcPct val="90000"/>
            </a:lnSpc>
            <a:spcBef>
              <a:spcPct val="0"/>
            </a:spcBef>
            <a:spcAft>
              <a:spcPct val="15000"/>
            </a:spcAft>
            <a:buChar char="•"/>
          </a:pPr>
          <a:r>
            <a:rPr lang="en-US" sz="2200" kern="1200" baseline="0" dirty="0">
              <a:solidFill>
                <a:schemeClr val="tx1"/>
              </a:solidFill>
              <a:latin typeface="Corbel" panose="020B0503020204020204" pitchFamily="34" charset="0"/>
            </a:rPr>
            <a:t>Focus on maximizing scores negatively impacts student well being</a:t>
          </a:r>
        </a:p>
        <a:p>
          <a:pPr marL="228600" lvl="1" indent="-228600" algn="l" defTabSz="977900">
            <a:lnSpc>
              <a:spcPct val="90000"/>
            </a:lnSpc>
            <a:spcBef>
              <a:spcPct val="0"/>
            </a:spcBef>
            <a:spcAft>
              <a:spcPct val="15000"/>
            </a:spcAft>
            <a:buChar char="•"/>
          </a:pPr>
          <a:r>
            <a:rPr lang="en-US" sz="2200" kern="1200" baseline="0" dirty="0">
              <a:solidFill>
                <a:schemeClr val="tx1"/>
              </a:solidFill>
              <a:latin typeface="Corbel" panose="020B0503020204020204" pitchFamily="34" charset="0"/>
            </a:rPr>
            <a:t>Race for scores hinders medical education innovation</a:t>
          </a:r>
        </a:p>
        <a:p>
          <a:pPr marL="228600" lvl="1" indent="-228600" algn="l" defTabSz="977900">
            <a:lnSpc>
              <a:spcPct val="90000"/>
            </a:lnSpc>
            <a:spcBef>
              <a:spcPct val="0"/>
            </a:spcBef>
            <a:spcAft>
              <a:spcPct val="15000"/>
            </a:spcAft>
            <a:buChar char="•"/>
          </a:pPr>
          <a:r>
            <a:rPr lang="en-US" sz="2200" kern="1200" baseline="0" dirty="0">
              <a:solidFill>
                <a:schemeClr val="tx1"/>
              </a:solidFill>
              <a:latin typeface="Corbel" panose="020B0503020204020204" pitchFamily="34" charset="0"/>
            </a:rPr>
            <a:t>Standardized test scores do not fully predict performance</a:t>
          </a:r>
        </a:p>
        <a:p>
          <a:pPr marL="228600" lvl="1" indent="-228600" algn="l" defTabSz="977900">
            <a:lnSpc>
              <a:spcPct val="90000"/>
            </a:lnSpc>
            <a:spcBef>
              <a:spcPct val="0"/>
            </a:spcBef>
            <a:spcAft>
              <a:spcPct val="15000"/>
            </a:spcAft>
            <a:buChar char="•"/>
          </a:pPr>
          <a:r>
            <a:rPr lang="en-US" sz="2200" kern="1200" baseline="0" dirty="0">
              <a:solidFill>
                <a:schemeClr val="tx1"/>
              </a:solidFill>
              <a:latin typeface="Corbel" panose="020B0503020204020204" pitchFamily="34" charset="0"/>
            </a:rPr>
            <a:t>Can contribute to lack of diversity in medicine</a:t>
          </a:r>
        </a:p>
        <a:p>
          <a:pPr marL="228600" lvl="1" indent="-228600" algn="l" defTabSz="977900">
            <a:lnSpc>
              <a:spcPct val="90000"/>
            </a:lnSpc>
            <a:spcBef>
              <a:spcPct val="0"/>
            </a:spcBef>
            <a:spcAft>
              <a:spcPct val="15000"/>
            </a:spcAft>
            <a:buChar char="•"/>
          </a:pPr>
          <a:r>
            <a:rPr lang="en-US" sz="2200" kern="1200" baseline="0" dirty="0">
              <a:solidFill>
                <a:schemeClr val="tx1"/>
              </a:solidFill>
              <a:latin typeface="Corbel" panose="020B0503020204020204" pitchFamily="34" charset="0"/>
            </a:rPr>
            <a:t>Only assesses foundational science knowledge and application of that knowledge</a:t>
          </a:r>
        </a:p>
        <a:p>
          <a:pPr marL="171450" lvl="1" indent="-171450" algn="l" defTabSz="800100">
            <a:lnSpc>
              <a:spcPct val="90000"/>
            </a:lnSpc>
            <a:spcBef>
              <a:spcPct val="0"/>
            </a:spcBef>
            <a:spcAft>
              <a:spcPct val="15000"/>
            </a:spcAft>
            <a:buChar char="•"/>
          </a:pPr>
          <a:endParaRPr lang="en-US" sz="1800" kern="1200" dirty="0">
            <a:latin typeface="Corbel" panose="020B0503020204020204" pitchFamily="34" charset="0"/>
          </a:endParaRPr>
        </a:p>
      </dsp:txBody>
      <dsp:txXfrm>
        <a:off x="6407933" y="0"/>
        <a:ext cx="4217544" cy="5240149"/>
      </dsp:txXfrm>
    </dsp:sp>
    <dsp:sp modelId="{B76CAD68-CF10-49EE-A024-DE0078F18EF3}">
      <dsp:nvSpPr>
        <dsp:cNvPr id="0" name=""/>
        <dsp:cNvSpPr/>
      </dsp:nvSpPr>
      <dsp:spPr>
        <a:xfrm>
          <a:off x="5536390" y="16859"/>
          <a:ext cx="721974" cy="849138"/>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EA80C-ED58-405F-9CB2-880F168AD9EE}">
      <dsp:nvSpPr>
        <dsp:cNvPr id="0" name=""/>
        <dsp:cNvSpPr/>
      </dsp:nvSpPr>
      <dsp:spPr>
        <a:xfrm>
          <a:off x="0" y="11953"/>
          <a:ext cx="6513603" cy="1900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Current UME-GME transition is flawed</a:t>
          </a:r>
          <a:r>
            <a:rPr lang="en-US" sz="2800" kern="1200" dirty="0">
              <a:latin typeface="Arial" panose="020B0604020202020204" pitchFamily="34" charset="0"/>
              <a:cs typeface="Arial" panose="020B0604020202020204" pitchFamily="34" charset="0"/>
            </a:rPr>
            <a:t>. Each stakeholder group has optimized their part of the system over time.  </a:t>
          </a:r>
        </a:p>
      </dsp:txBody>
      <dsp:txXfrm>
        <a:off x="92754" y="104707"/>
        <a:ext cx="6328095" cy="1714572"/>
      </dsp:txXfrm>
    </dsp:sp>
    <dsp:sp modelId="{9971F68C-E2BE-4F77-9062-7713A47405DB}">
      <dsp:nvSpPr>
        <dsp:cNvPr id="0" name=""/>
        <dsp:cNvSpPr/>
      </dsp:nvSpPr>
      <dsp:spPr>
        <a:xfrm>
          <a:off x="0" y="1996012"/>
          <a:ext cx="6513603" cy="1900080"/>
        </a:xfrm>
        <a:prstGeom prst="roundRect">
          <a:avLst/>
        </a:prstGeom>
        <a:solidFill>
          <a:schemeClr val="accent5">
            <a:hueOff val="1178392"/>
            <a:satOff val="-5635"/>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Unilateral changes to USMLE will not “fix” the system</a:t>
          </a:r>
          <a:r>
            <a:rPr lang="en-US" sz="2800" kern="1200" dirty="0">
              <a:latin typeface="Arial" panose="020B0604020202020204" pitchFamily="34" charset="0"/>
              <a:cs typeface="Arial" panose="020B0604020202020204" pitchFamily="34" charset="0"/>
            </a:rPr>
            <a:t>, absent changes in other parts of the system.  </a:t>
          </a:r>
        </a:p>
      </dsp:txBody>
      <dsp:txXfrm>
        <a:off x="92754" y="2088766"/>
        <a:ext cx="6328095" cy="1714572"/>
      </dsp:txXfrm>
    </dsp:sp>
    <dsp:sp modelId="{5DF52F75-94C0-4E54-98D3-4BE14B206F1F}">
      <dsp:nvSpPr>
        <dsp:cNvPr id="0" name=""/>
        <dsp:cNvSpPr/>
      </dsp:nvSpPr>
      <dsp:spPr>
        <a:xfrm>
          <a:off x="0" y="3973393"/>
          <a:ext cx="6513603" cy="1900080"/>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Changes—both systemic and specific to USMLE</a:t>
          </a:r>
          <a:r>
            <a:rPr lang="en-US" sz="2800" kern="1200" dirty="0">
              <a:latin typeface="Arial" panose="020B0604020202020204" pitchFamily="34" charset="0"/>
              <a:cs typeface="Arial" panose="020B0604020202020204" pitchFamily="34" charset="0"/>
            </a:rPr>
            <a:t>—must be explored, identified and implemented on a reasonable timeline. </a:t>
          </a:r>
        </a:p>
      </dsp:txBody>
      <dsp:txXfrm>
        <a:off x="92754" y="4066147"/>
        <a:ext cx="6328095" cy="1714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F3A0D-1FDB-4037-8DA6-E85C0EFD10D4}">
      <dsp:nvSpPr>
        <dsp:cNvPr id="0" name=""/>
        <dsp:cNvSpPr/>
      </dsp:nvSpPr>
      <dsp:spPr>
        <a:xfrm>
          <a:off x="0" y="39082"/>
          <a:ext cx="6089650" cy="6464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Improve application process </a:t>
          </a:r>
        </a:p>
      </dsp:txBody>
      <dsp:txXfrm>
        <a:off x="31556" y="70638"/>
        <a:ext cx="6026538" cy="583313"/>
      </dsp:txXfrm>
    </dsp:sp>
    <dsp:sp modelId="{FDC98C8E-64D6-4476-95FD-9C01201F2F19}">
      <dsp:nvSpPr>
        <dsp:cNvPr id="0" name=""/>
        <dsp:cNvSpPr/>
      </dsp:nvSpPr>
      <dsp:spPr>
        <a:xfrm>
          <a:off x="0" y="731587"/>
          <a:ext cx="6089650" cy="646425"/>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Reduce # of applications submitted by applicants</a:t>
          </a:r>
        </a:p>
      </dsp:txBody>
      <dsp:txXfrm>
        <a:off x="31556" y="763143"/>
        <a:ext cx="6026538" cy="583313"/>
      </dsp:txXfrm>
    </dsp:sp>
    <dsp:sp modelId="{26908F12-2C9D-4B18-BE2C-413C34196DE5}">
      <dsp:nvSpPr>
        <dsp:cNvPr id="0" name=""/>
        <dsp:cNvSpPr/>
      </dsp:nvSpPr>
      <dsp:spPr>
        <a:xfrm>
          <a:off x="0" y="1424092"/>
          <a:ext cx="6089650" cy="646425"/>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Improve transparency of UME-GME transition process</a:t>
          </a:r>
        </a:p>
      </dsp:txBody>
      <dsp:txXfrm>
        <a:off x="31556" y="1455648"/>
        <a:ext cx="6026538" cy="583313"/>
      </dsp:txXfrm>
    </dsp:sp>
    <dsp:sp modelId="{95A4149A-6D19-46B0-A48A-AE82AD8C675C}">
      <dsp:nvSpPr>
        <dsp:cNvPr id="0" name=""/>
        <dsp:cNvSpPr/>
      </dsp:nvSpPr>
      <dsp:spPr>
        <a:xfrm>
          <a:off x="0" y="2116597"/>
          <a:ext cx="6089650" cy="646425"/>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Identifying potential adjustments to the Match </a:t>
          </a:r>
        </a:p>
      </dsp:txBody>
      <dsp:txXfrm>
        <a:off x="31556" y="2148153"/>
        <a:ext cx="6026538" cy="583313"/>
      </dsp:txXfrm>
    </dsp:sp>
    <dsp:sp modelId="{694BD89F-2ABC-431D-86A5-A127CFA24B24}">
      <dsp:nvSpPr>
        <dsp:cNvPr id="0" name=""/>
        <dsp:cNvSpPr/>
      </dsp:nvSpPr>
      <dsp:spPr>
        <a:xfrm>
          <a:off x="0" y="2809102"/>
          <a:ext cx="6089650" cy="646425"/>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Improving Program Directors’ ability to more holistically review applicants</a:t>
          </a:r>
        </a:p>
      </dsp:txBody>
      <dsp:txXfrm>
        <a:off x="31556" y="2840658"/>
        <a:ext cx="6026538" cy="583313"/>
      </dsp:txXfrm>
    </dsp:sp>
    <dsp:sp modelId="{25D1A633-41ED-4652-81D5-FC4D2D33426C}">
      <dsp:nvSpPr>
        <dsp:cNvPr id="0" name=""/>
        <dsp:cNvSpPr/>
      </dsp:nvSpPr>
      <dsp:spPr>
        <a:xfrm>
          <a:off x="0" y="3501607"/>
          <a:ext cx="6089650" cy="646425"/>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Improving trust/transparency of medical school-based assessments</a:t>
          </a:r>
        </a:p>
      </dsp:txBody>
      <dsp:txXfrm>
        <a:off x="31556" y="3533163"/>
        <a:ext cx="6026538" cy="583313"/>
      </dsp:txXfrm>
    </dsp:sp>
    <dsp:sp modelId="{4004DDB7-A6C9-4F8A-AE6C-1D05AF3FCE12}">
      <dsp:nvSpPr>
        <dsp:cNvPr id="0" name=""/>
        <dsp:cNvSpPr/>
      </dsp:nvSpPr>
      <dsp:spPr>
        <a:xfrm>
          <a:off x="0" y="4194112"/>
          <a:ext cx="6089650" cy="646425"/>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Reviewing role of standardized testing in UME-GME transition</a:t>
          </a:r>
        </a:p>
      </dsp:txBody>
      <dsp:txXfrm>
        <a:off x="31556" y="4225668"/>
        <a:ext cx="6026538" cy="583313"/>
      </dsp:txXfrm>
    </dsp:sp>
    <dsp:sp modelId="{26234E4C-4475-472A-9132-F82A4ADC7212}">
      <dsp:nvSpPr>
        <dsp:cNvPr id="0" name=""/>
        <dsp:cNvSpPr/>
      </dsp:nvSpPr>
      <dsp:spPr>
        <a:xfrm>
          <a:off x="0" y="4886617"/>
          <a:ext cx="6089650" cy="64642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Develop assessment(s) for other important measures beyond knowledge</a:t>
          </a:r>
        </a:p>
      </dsp:txBody>
      <dsp:txXfrm>
        <a:off x="31556" y="4918173"/>
        <a:ext cx="6026538" cy="583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40F8E-0E2E-4990-8D40-64540B888656}">
      <dsp:nvSpPr>
        <dsp:cNvPr id="0" name=""/>
        <dsp:cNvSpPr/>
      </dsp:nvSpPr>
      <dsp:spPr>
        <a:xfrm>
          <a:off x="0" y="58585"/>
          <a:ext cx="8134517" cy="1140080"/>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USMLE</a:t>
          </a:r>
        </a:p>
      </dsp:txBody>
      <dsp:txXfrm>
        <a:off x="33392" y="91977"/>
        <a:ext cx="8067733" cy="1073296"/>
      </dsp:txXfrm>
    </dsp:sp>
    <dsp:sp modelId="{DAAF4544-C386-4D41-ADA0-81C558A7C238}">
      <dsp:nvSpPr>
        <dsp:cNvPr id="0" name=""/>
        <dsp:cNvSpPr/>
      </dsp:nvSpPr>
      <dsp:spPr>
        <a:xfrm>
          <a:off x="3004" y="1283042"/>
          <a:ext cx="6018918" cy="1140080"/>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bg1"/>
              </a:solidFill>
            </a:rPr>
            <a:t>UME</a:t>
          </a:r>
        </a:p>
      </dsp:txBody>
      <dsp:txXfrm>
        <a:off x="36396" y="1316434"/>
        <a:ext cx="5952134" cy="1073296"/>
      </dsp:txXfrm>
    </dsp:sp>
    <dsp:sp modelId="{916FD571-0257-488D-B3DD-3970ED32CD93}">
      <dsp:nvSpPr>
        <dsp:cNvPr id="0" name=""/>
        <dsp:cNvSpPr/>
      </dsp:nvSpPr>
      <dsp:spPr>
        <a:xfrm>
          <a:off x="3004" y="2563355"/>
          <a:ext cx="1951659" cy="114008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lumMod val="50000"/>
                </a:schemeClr>
              </a:solidFill>
            </a:rPr>
            <a:t>Promotion / graduation</a:t>
          </a:r>
        </a:p>
      </dsp:txBody>
      <dsp:txXfrm>
        <a:off x="36396" y="2596747"/>
        <a:ext cx="1884875" cy="1073296"/>
      </dsp:txXfrm>
    </dsp:sp>
    <dsp:sp modelId="{156B3ABD-5245-4F51-B704-1B760737736B}">
      <dsp:nvSpPr>
        <dsp:cNvPr id="0" name=""/>
        <dsp:cNvSpPr/>
      </dsp:nvSpPr>
      <dsp:spPr>
        <a:xfrm>
          <a:off x="2036634" y="2563355"/>
          <a:ext cx="1951659" cy="114008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lumMod val="50000"/>
                </a:schemeClr>
              </a:solidFill>
            </a:rPr>
            <a:t>Accreditation metric</a:t>
          </a:r>
        </a:p>
      </dsp:txBody>
      <dsp:txXfrm>
        <a:off x="2070026" y="2596747"/>
        <a:ext cx="1884875" cy="1073296"/>
      </dsp:txXfrm>
    </dsp:sp>
    <dsp:sp modelId="{2C1D5299-7BF6-4E2C-B861-E9DEDEB4D67C}">
      <dsp:nvSpPr>
        <dsp:cNvPr id="0" name=""/>
        <dsp:cNvSpPr/>
      </dsp:nvSpPr>
      <dsp:spPr>
        <a:xfrm>
          <a:off x="4070263" y="2563355"/>
          <a:ext cx="1951659" cy="114008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lumMod val="50000"/>
                </a:schemeClr>
              </a:solidFill>
            </a:rPr>
            <a:t>Curriculum feedback</a:t>
          </a:r>
        </a:p>
      </dsp:txBody>
      <dsp:txXfrm>
        <a:off x="4103655" y="2596747"/>
        <a:ext cx="1884875" cy="1073296"/>
      </dsp:txXfrm>
    </dsp:sp>
    <dsp:sp modelId="{D256353A-9C4D-4586-AAB8-6903B89230EB}">
      <dsp:nvSpPr>
        <dsp:cNvPr id="0" name=""/>
        <dsp:cNvSpPr/>
      </dsp:nvSpPr>
      <dsp:spPr>
        <a:xfrm>
          <a:off x="6185862" y="1283042"/>
          <a:ext cx="1951659" cy="1140080"/>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bg1"/>
              </a:solidFill>
            </a:rPr>
            <a:t>GME</a:t>
          </a:r>
        </a:p>
      </dsp:txBody>
      <dsp:txXfrm>
        <a:off x="6219254" y="1316434"/>
        <a:ext cx="1884875" cy="1073296"/>
      </dsp:txXfrm>
    </dsp:sp>
    <dsp:sp modelId="{D9392AEC-BAE4-4EC2-807E-38BF3874F064}">
      <dsp:nvSpPr>
        <dsp:cNvPr id="0" name=""/>
        <dsp:cNvSpPr/>
      </dsp:nvSpPr>
      <dsp:spPr>
        <a:xfrm>
          <a:off x="6185862" y="2563355"/>
          <a:ext cx="1951659" cy="114008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lumMod val="50000"/>
                </a:schemeClr>
              </a:solidFill>
            </a:rPr>
            <a:t>Screening / selection</a:t>
          </a:r>
        </a:p>
      </dsp:txBody>
      <dsp:txXfrm>
        <a:off x="6219254" y="2596747"/>
        <a:ext cx="1884875" cy="1073296"/>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21C66-0011-4BF5-BE35-73CC80EDFD86}" type="datetimeFigureOut">
              <a:rPr lang="en-US" smtClean="0"/>
              <a:t>3/7/2020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EFF6E-B3A0-4D39-B730-5605E85F7441}" type="slidenum">
              <a:rPr lang="en-US" smtClean="0"/>
              <a:t>‹#›</a:t>
            </a:fld>
            <a:endParaRPr lang="en-US"/>
          </a:p>
        </p:txBody>
      </p:sp>
    </p:spTree>
    <p:extLst>
      <p:ext uri="{BB962C8B-B14F-4D97-AF65-F5344CB8AC3E}">
        <p14:creationId xmlns:p14="http://schemas.microsoft.com/office/powerpoint/2010/main" val="2124993325"/>
      </p:ext>
    </p:extLst>
  </p:cSld>
  <p:clrMap bg1="lt1" tx1="dk1" bg2="lt2" tx2="dk2" accent1="accent1" accent2="accent2" accent3="accent3" accent4="accent4" accent5="accent5" accent6="accent6" hlink="hlink" folHlink="folHlink"/>
  <p:notesStyle>
    <a:lvl1pPr marL="0" algn="l" defTabSz="914241" rtl="0" eaLnBrk="1" latinLnBrk="0" hangingPunct="1">
      <a:defRPr sz="1200" kern="1200">
        <a:solidFill>
          <a:schemeClr val="tx1"/>
        </a:solidFill>
        <a:latin typeface="+mn-lt"/>
        <a:ea typeface="+mn-ea"/>
        <a:cs typeface="+mn-cs"/>
      </a:defRPr>
    </a:lvl1pPr>
    <a:lvl2pPr marL="457119" algn="l" defTabSz="914241" rtl="0" eaLnBrk="1" latinLnBrk="0" hangingPunct="1">
      <a:defRPr sz="1200" kern="1200">
        <a:solidFill>
          <a:schemeClr val="tx1"/>
        </a:solidFill>
        <a:latin typeface="+mn-lt"/>
        <a:ea typeface="+mn-ea"/>
        <a:cs typeface="+mn-cs"/>
      </a:defRPr>
    </a:lvl2pPr>
    <a:lvl3pPr marL="914241" algn="l" defTabSz="914241" rtl="0" eaLnBrk="1" latinLnBrk="0" hangingPunct="1">
      <a:defRPr sz="1200" kern="1200">
        <a:solidFill>
          <a:schemeClr val="tx1"/>
        </a:solidFill>
        <a:latin typeface="+mn-lt"/>
        <a:ea typeface="+mn-ea"/>
        <a:cs typeface="+mn-cs"/>
      </a:defRPr>
    </a:lvl3pPr>
    <a:lvl4pPr marL="1371362" algn="l" defTabSz="914241" rtl="0" eaLnBrk="1" latinLnBrk="0" hangingPunct="1">
      <a:defRPr sz="1200" kern="1200">
        <a:solidFill>
          <a:schemeClr val="tx1"/>
        </a:solidFill>
        <a:latin typeface="+mn-lt"/>
        <a:ea typeface="+mn-ea"/>
        <a:cs typeface="+mn-cs"/>
      </a:defRPr>
    </a:lvl4pPr>
    <a:lvl5pPr marL="1828482" algn="l" defTabSz="914241" rtl="0" eaLnBrk="1" latinLnBrk="0" hangingPunct="1">
      <a:defRPr sz="1200" kern="1200">
        <a:solidFill>
          <a:schemeClr val="tx1"/>
        </a:solidFill>
        <a:latin typeface="+mn-lt"/>
        <a:ea typeface="+mn-ea"/>
        <a:cs typeface="+mn-cs"/>
      </a:defRPr>
    </a:lvl5pPr>
    <a:lvl6pPr marL="2285606" algn="l" defTabSz="914241" rtl="0" eaLnBrk="1" latinLnBrk="0" hangingPunct="1">
      <a:defRPr sz="1200" kern="1200">
        <a:solidFill>
          <a:schemeClr val="tx1"/>
        </a:solidFill>
        <a:latin typeface="+mn-lt"/>
        <a:ea typeface="+mn-ea"/>
        <a:cs typeface="+mn-cs"/>
      </a:defRPr>
    </a:lvl6pPr>
    <a:lvl7pPr marL="2742722" algn="l" defTabSz="914241" rtl="0" eaLnBrk="1" latinLnBrk="0" hangingPunct="1">
      <a:defRPr sz="1200" kern="1200">
        <a:solidFill>
          <a:schemeClr val="tx1"/>
        </a:solidFill>
        <a:latin typeface="+mn-lt"/>
        <a:ea typeface="+mn-ea"/>
        <a:cs typeface="+mn-cs"/>
      </a:defRPr>
    </a:lvl7pPr>
    <a:lvl8pPr marL="3199840" algn="l" defTabSz="914241" rtl="0" eaLnBrk="1" latinLnBrk="0" hangingPunct="1">
      <a:defRPr sz="1200" kern="1200">
        <a:solidFill>
          <a:schemeClr val="tx1"/>
        </a:solidFill>
        <a:latin typeface="+mn-lt"/>
        <a:ea typeface="+mn-ea"/>
        <a:cs typeface="+mn-cs"/>
      </a:defRPr>
    </a:lvl8pPr>
    <a:lvl9pPr marL="3656959"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it need to be in the previous format?</a:t>
            </a:r>
          </a:p>
        </p:txBody>
      </p:sp>
      <p:sp>
        <p:nvSpPr>
          <p:cNvPr id="4" name="Slide Number Placeholder 3"/>
          <p:cNvSpPr>
            <a:spLocks noGrp="1"/>
          </p:cNvSpPr>
          <p:nvPr>
            <p:ph type="sldNum" sz="quarter" idx="5"/>
          </p:nvPr>
        </p:nvSpPr>
        <p:spPr/>
        <p:txBody>
          <a:bodyPr/>
          <a:lstStyle/>
          <a:p>
            <a:fld id="{2BEEFF6E-B3A0-4D39-B730-5605E85F7441}" type="slidenum">
              <a:rPr lang="en-US" smtClean="0"/>
              <a:t>1</a:t>
            </a:fld>
            <a:endParaRPr lang="en-US"/>
          </a:p>
        </p:txBody>
      </p:sp>
    </p:spTree>
    <p:extLst>
      <p:ext uri="{BB962C8B-B14F-4D97-AF65-F5344CB8AC3E}">
        <p14:creationId xmlns:p14="http://schemas.microsoft.com/office/powerpoint/2010/main" val="21752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Anecdote: problem with students not in class so UVM calls this a capstone study course</a:t>
            </a:r>
          </a:p>
          <a:p>
            <a:r>
              <a:rPr lang="en-US" dirty="0"/>
              <a:t>Students are supplying about 90 apps on average to programs</a:t>
            </a:r>
          </a:p>
        </p:txBody>
      </p:sp>
      <p:sp>
        <p:nvSpPr>
          <p:cNvPr id="4" name="Slide Number Placeholder 3"/>
          <p:cNvSpPr>
            <a:spLocks noGrp="1"/>
          </p:cNvSpPr>
          <p:nvPr>
            <p:ph type="sldNum" sz="quarter" idx="10"/>
          </p:nvPr>
        </p:nvSpPr>
        <p:spPr/>
        <p:txBody>
          <a:bodyPr/>
          <a:lstStyle/>
          <a:p>
            <a:fld id="{C36B97AA-05AD-48A1-88DD-CC33181CF769}" type="slidenum">
              <a:rPr lang="en-US" smtClean="0"/>
              <a:t>2</a:t>
            </a:fld>
            <a:endParaRPr lang="en-US"/>
          </a:p>
        </p:txBody>
      </p:sp>
    </p:spTree>
    <p:extLst>
      <p:ext uri="{BB962C8B-B14F-4D97-AF65-F5344CB8AC3E}">
        <p14:creationId xmlns:p14="http://schemas.microsoft.com/office/powerpoint/2010/main" val="4270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Anecdote: problem with students not in class so UVM calls this a capstone study course</a:t>
            </a:r>
          </a:p>
          <a:p>
            <a:r>
              <a:rPr lang="en-US" dirty="0"/>
              <a:t>Students are supplying about 90 apps on average to programs</a:t>
            </a:r>
          </a:p>
        </p:txBody>
      </p:sp>
      <p:sp>
        <p:nvSpPr>
          <p:cNvPr id="4" name="Slide Number Placeholder 3"/>
          <p:cNvSpPr>
            <a:spLocks noGrp="1"/>
          </p:cNvSpPr>
          <p:nvPr>
            <p:ph type="sldNum" sz="quarter" idx="10"/>
          </p:nvPr>
        </p:nvSpPr>
        <p:spPr/>
        <p:txBody>
          <a:bodyPr/>
          <a:lstStyle/>
          <a:p>
            <a:fld id="{C36B97AA-05AD-48A1-88DD-CC33181CF769}" type="slidenum">
              <a:rPr lang="en-US" smtClean="0"/>
              <a:t>3</a:t>
            </a:fld>
            <a:endParaRPr lang="en-US"/>
          </a:p>
        </p:txBody>
      </p:sp>
    </p:spTree>
    <p:extLst>
      <p:ext uri="{BB962C8B-B14F-4D97-AF65-F5344CB8AC3E}">
        <p14:creationId xmlns:p14="http://schemas.microsoft.com/office/powerpoint/2010/main" val="37896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drivers list…</a:t>
            </a:r>
          </a:p>
          <a:p>
            <a:r>
              <a:rPr lang="en-US" dirty="0"/>
              <a:t>Student wellness</a:t>
            </a:r>
          </a:p>
          <a:p>
            <a:r>
              <a:rPr lang="en-US" dirty="0"/>
              <a:t>Need for common standard</a:t>
            </a:r>
          </a:p>
          <a:p>
            <a:r>
              <a:rPr lang="en-US" dirty="0"/>
              <a:t>Fairness/equity </a:t>
            </a:r>
          </a:p>
          <a:p>
            <a:r>
              <a:rPr lang="en-US" dirty="0"/>
              <a:t>Minimizing disruption</a:t>
            </a:r>
          </a:p>
          <a:p>
            <a:r>
              <a:rPr lang="en-US" dirty="0"/>
              <a:t>Making incremental change to improve overall system</a:t>
            </a:r>
          </a:p>
          <a:p>
            <a:r>
              <a:rPr lang="en-US" dirty="0"/>
              <a:t>Need for objective screening tool for res selection</a:t>
            </a:r>
          </a:p>
        </p:txBody>
      </p:sp>
      <p:sp>
        <p:nvSpPr>
          <p:cNvPr id="4" name="Slide Number Placeholder 3"/>
          <p:cNvSpPr>
            <a:spLocks noGrp="1"/>
          </p:cNvSpPr>
          <p:nvPr>
            <p:ph type="sldNum" sz="quarter" idx="5"/>
          </p:nvPr>
        </p:nvSpPr>
        <p:spPr/>
        <p:txBody>
          <a:bodyPr/>
          <a:lstStyle/>
          <a:p>
            <a:fld id="{2BEEFF6E-B3A0-4D39-B730-5605E85F7441}" type="slidenum">
              <a:rPr lang="en-US" smtClean="0"/>
              <a:t>4</a:t>
            </a:fld>
            <a:endParaRPr lang="en-US"/>
          </a:p>
        </p:txBody>
      </p:sp>
    </p:spTree>
    <p:extLst>
      <p:ext uri="{BB962C8B-B14F-4D97-AF65-F5344CB8AC3E}">
        <p14:creationId xmlns:p14="http://schemas.microsoft.com/office/powerpoint/2010/main" val="166404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consensus center on the problem or its identification…consensus on solutions is more challenging.</a:t>
            </a:r>
          </a:p>
          <a:p>
            <a:r>
              <a:rPr lang="en-US" dirty="0"/>
              <a:t>No clear consensus even within stakeholder groups</a:t>
            </a:r>
          </a:p>
        </p:txBody>
      </p:sp>
      <p:sp>
        <p:nvSpPr>
          <p:cNvPr id="4" name="Slide Number Placeholder 3"/>
          <p:cNvSpPr>
            <a:spLocks noGrp="1"/>
          </p:cNvSpPr>
          <p:nvPr>
            <p:ph type="sldNum" sz="quarter" idx="5"/>
          </p:nvPr>
        </p:nvSpPr>
        <p:spPr/>
        <p:txBody>
          <a:bodyPr/>
          <a:lstStyle/>
          <a:p>
            <a:fld id="{2BEEFF6E-B3A0-4D39-B730-5605E85F744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7172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these quotes from?</a:t>
            </a:r>
          </a:p>
        </p:txBody>
      </p:sp>
      <p:sp>
        <p:nvSpPr>
          <p:cNvPr id="4" name="Slide Number Placeholder 3"/>
          <p:cNvSpPr>
            <a:spLocks noGrp="1"/>
          </p:cNvSpPr>
          <p:nvPr>
            <p:ph type="sldNum" sz="quarter" idx="5"/>
          </p:nvPr>
        </p:nvSpPr>
        <p:spPr/>
        <p:txBody>
          <a:bodyPr/>
          <a:lstStyle/>
          <a:p>
            <a:fld id="{2BEEFF6E-B3A0-4D39-B730-5605E85F744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3667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dirty="0"/>
              <a:t>Points of emphasis</a:t>
            </a:r>
          </a:p>
          <a:p>
            <a:r>
              <a:rPr lang="en-US" dirty="0"/>
              <a:t>USMLE’s primary purpose; as</a:t>
            </a:r>
            <a:r>
              <a:rPr lang="en-US" baseline="0" dirty="0"/>
              <a:t> well as the 2</a:t>
            </a:r>
            <a:r>
              <a:rPr lang="en-US" baseline="30000" dirty="0"/>
              <a:t>nd</a:t>
            </a:r>
            <a:r>
              <a:rPr lang="en-US" baseline="0" dirty="0"/>
              <a:t> uses both anticipated and unanticipated</a:t>
            </a:r>
            <a:endParaRPr lang="en-US" dirty="0"/>
          </a:p>
        </p:txBody>
      </p:sp>
      <p:sp>
        <p:nvSpPr>
          <p:cNvPr id="4" name="Slide Number Placeholder 3"/>
          <p:cNvSpPr>
            <a:spLocks noGrp="1"/>
          </p:cNvSpPr>
          <p:nvPr>
            <p:ph type="sldNum" sz="quarter" idx="10"/>
          </p:nvPr>
        </p:nvSpPr>
        <p:spPr/>
        <p:txBody>
          <a:bodyPr/>
          <a:lstStyle/>
          <a:p>
            <a:fld id="{C36B97AA-05AD-48A1-88DD-CC33181CF769}" type="slidenum">
              <a:rPr lang="en-US" smtClean="0"/>
              <a:t>18</a:t>
            </a:fld>
            <a:endParaRPr lang="en-US"/>
          </a:p>
        </p:txBody>
      </p:sp>
    </p:spTree>
    <p:extLst>
      <p:ext uri="{BB962C8B-B14F-4D97-AF65-F5344CB8AC3E}">
        <p14:creationId xmlns:p14="http://schemas.microsoft.com/office/powerpoint/2010/main" val="322178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229824-A3CC-4EFC-A7C4-FB7270F73167}"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309506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29824-A3CC-4EFC-A7C4-FB7270F73167}"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259283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4"/>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3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29824-A3CC-4EFC-A7C4-FB7270F73167}"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218996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212255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3887288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259174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74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29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908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20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32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29824-A3CC-4EFC-A7C4-FB7270F73167}"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2024631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642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899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18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074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052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1"/>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31"/>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29824-A3CC-4EFC-A7C4-FB7270F73167}" type="datetimeFigureOut">
              <a:rPr lang="en-US" smtClean="0">
                <a:solidFill>
                  <a:prstClr val="black">
                    <a:tint val="75000"/>
                  </a:prstClr>
                </a:solidFill>
              </a:rPr>
              <a:pPr/>
              <a:t>3/7/2020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910B32-F994-48E9-A472-E0F19F0698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24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29824-A3CC-4EFC-A7C4-FB7270F73167}"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46512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229824-A3CC-4EFC-A7C4-FB7270F73167}"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409973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229824-A3CC-4EFC-A7C4-FB7270F73167}" type="datetimeFigureOut">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70034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29824-A3CC-4EFC-A7C4-FB7270F73167}" type="datetimeFigureOut">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70328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29824-A3CC-4EFC-A7C4-FB7270F73167}" type="datetimeFigureOut">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106185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5A229824-A3CC-4EFC-A7C4-FB7270F73167}"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105575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4"/>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5A229824-A3CC-4EFC-A7C4-FB7270F73167}"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10B32-F994-48E9-A472-E0F19F069851}" type="slidenum">
              <a:rPr lang="en-US" smtClean="0"/>
              <a:t>‹#›</a:t>
            </a:fld>
            <a:endParaRPr lang="en-US"/>
          </a:p>
        </p:txBody>
      </p:sp>
    </p:spTree>
    <p:extLst>
      <p:ext uri="{BB962C8B-B14F-4D97-AF65-F5344CB8AC3E}">
        <p14:creationId xmlns:p14="http://schemas.microsoft.com/office/powerpoint/2010/main" val="387470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5A229824-A3CC-4EFC-A7C4-FB7270F73167}" type="datetimeFigureOut">
              <a:rPr lang="en-US" smtClean="0"/>
              <a:t>3/7/2020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57910B32-F994-48E9-A472-E0F19F069851}" type="slidenum">
              <a:rPr lang="en-US" smtClean="0"/>
              <a:t>‹#›</a:t>
            </a:fld>
            <a:endParaRPr lang="en-US"/>
          </a:p>
        </p:txBody>
      </p:sp>
    </p:spTree>
    <p:extLst>
      <p:ext uri="{BB962C8B-B14F-4D97-AF65-F5344CB8AC3E}">
        <p14:creationId xmlns:p14="http://schemas.microsoft.com/office/powerpoint/2010/main" val="3874302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1" r:id="rId12"/>
    <p:sldLayoutId id="2147483722" r:id="rId13"/>
    <p:sldLayoutId id="2147483723" r:id="rId14"/>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0" tIns="45718" rIns="91430"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0" tIns="45718" rIns="91430"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30" tIns="45718" rIns="91430" bIns="45718" rtlCol="0" anchor="ctr"/>
          <a:lstStyle>
            <a:lvl1pPr algn="l">
              <a:defRPr sz="1200">
                <a:solidFill>
                  <a:schemeClr val="tx1">
                    <a:tint val="75000"/>
                  </a:schemeClr>
                </a:solidFill>
              </a:defRPr>
            </a:lvl1pPr>
          </a:lstStyle>
          <a:p>
            <a:pPr defTabSz="914286"/>
            <a:fld id="{5A229824-A3CC-4EFC-A7C4-FB7270F73167}" type="datetimeFigureOut">
              <a:rPr lang="en-US" smtClean="0">
                <a:solidFill>
                  <a:prstClr val="black">
                    <a:tint val="75000"/>
                  </a:prstClr>
                </a:solidFill>
              </a:rPr>
              <a:pPr defTabSz="914286"/>
              <a:t>3/7/2020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0" tIns="45718" rIns="91430" bIns="45718" rtlCol="0" anchor="ctr"/>
          <a:lstStyle>
            <a:lvl1pPr algn="ctr">
              <a:defRPr sz="1200">
                <a:solidFill>
                  <a:schemeClr val="tx1">
                    <a:tint val="75000"/>
                  </a:schemeClr>
                </a:solidFill>
              </a:defRPr>
            </a:lvl1pPr>
          </a:lstStyle>
          <a:p>
            <a:pPr defTabSz="914286"/>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0" tIns="45718" rIns="91430" bIns="45718" rtlCol="0" anchor="ctr"/>
          <a:lstStyle>
            <a:lvl1pPr algn="r">
              <a:defRPr sz="1200">
                <a:solidFill>
                  <a:schemeClr val="tx1">
                    <a:tint val="75000"/>
                  </a:schemeClr>
                </a:solidFill>
              </a:defRPr>
            </a:lvl1pPr>
          </a:lstStyle>
          <a:p>
            <a:pPr defTabSz="914286"/>
            <a:fld id="{57910B32-F994-48E9-A472-E0F19F069851}" type="slidenum">
              <a:rPr lang="en-US" smtClean="0">
                <a:solidFill>
                  <a:prstClr val="black">
                    <a:tint val="75000"/>
                  </a:prstClr>
                </a:solidFill>
              </a:rPr>
              <a:pPr defTabSz="914286"/>
              <a:t>‹#›</a:t>
            </a:fld>
            <a:endParaRPr lang="en-US">
              <a:solidFill>
                <a:prstClr val="black">
                  <a:tint val="75000"/>
                </a:prstClr>
              </a:solidFill>
            </a:endParaRPr>
          </a:p>
        </p:txBody>
      </p:sp>
    </p:spTree>
    <p:extLst>
      <p:ext uri="{BB962C8B-B14F-4D97-AF65-F5344CB8AC3E}">
        <p14:creationId xmlns:p14="http://schemas.microsoft.com/office/powerpoint/2010/main" val="221516946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8" indent="-228573"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4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5.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96887" y="1623141"/>
            <a:ext cx="8230733" cy="1187450"/>
          </a:xfrm>
        </p:spPr>
        <p:txBody>
          <a:bodyPr>
            <a:normAutofit fontScale="90000"/>
          </a:bodyPr>
          <a:lstStyle/>
          <a:p>
            <a:r>
              <a:rPr lang="en-US" sz="4800" dirty="0"/>
              <a:t> </a:t>
            </a:r>
            <a:r>
              <a:rPr lang="en-US" sz="4800" dirty="0" err="1"/>
              <a:t>InCUS</a:t>
            </a:r>
            <a:r>
              <a:rPr lang="en-US" sz="4800" dirty="0"/>
              <a:t> Summary</a:t>
            </a:r>
            <a:br>
              <a:rPr lang="en-US" sz="4800" dirty="0"/>
            </a:br>
            <a:endParaRPr lang="en-US" altLang="en-US" dirty="0"/>
          </a:p>
        </p:txBody>
      </p:sp>
      <p:sp>
        <p:nvSpPr>
          <p:cNvPr id="11" name="Rectangle 2"/>
          <p:cNvSpPr txBox="1">
            <a:spLocks noChangeArrowheads="1"/>
          </p:cNvSpPr>
          <p:nvPr/>
        </p:nvSpPr>
        <p:spPr bwMode="auto">
          <a:xfrm>
            <a:off x="496887" y="4059238"/>
            <a:ext cx="55991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lvl="0" defTabSz="914400" eaLnBrk="0" fontAlgn="base" hangingPunct="0">
              <a:spcBef>
                <a:spcPct val="0"/>
              </a:spcBef>
              <a:spcAft>
                <a:spcPct val="0"/>
              </a:spcAft>
            </a:pPr>
            <a:r>
              <a:rPr lang="en-US" altLang="en-US" sz="2200" b="0" dirty="0">
                <a:solidFill>
                  <a:srgbClr val="FFFFFF"/>
                </a:solidFill>
              </a:rPr>
              <a:t>Zucker School of Medicine | February 2020</a:t>
            </a:r>
          </a:p>
        </p:txBody>
      </p:sp>
      <p:sp>
        <p:nvSpPr>
          <p:cNvPr id="2" name="Rectangle 1">
            <a:extLst>
              <a:ext uri="{FF2B5EF4-FFF2-40B4-BE49-F238E27FC236}">
                <a16:creationId xmlns:a16="http://schemas.microsoft.com/office/drawing/2014/main" id="{DFD2C253-9E46-4C2A-9F45-C799AA70B035}"/>
              </a:ext>
            </a:extLst>
          </p:cNvPr>
          <p:cNvSpPr/>
          <p:nvPr/>
        </p:nvSpPr>
        <p:spPr>
          <a:xfrm>
            <a:off x="641853" y="2032200"/>
            <a:ext cx="8535533" cy="523220"/>
          </a:xfrm>
          <a:prstGeom prst="rect">
            <a:avLst/>
          </a:prstGeom>
        </p:spPr>
        <p:txBody>
          <a:bodyPr wrap="square">
            <a:spAutoFit/>
          </a:bodyPr>
          <a:lstStyle/>
          <a:p>
            <a:pPr algn="ctr"/>
            <a:r>
              <a:rPr lang="en-US" sz="2800" dirty="0">
                <a:solidFill>
                  <a:srgbClr val="0E5C56"/>
                </a:solidFill>
              </a:rPr>
              <a:t>(Invitational Conference on USMLE Scoring)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A8BB-1F76-9245-88C5-82B602E23628}"/>
              </a:ext>
            </a:extLst>
          </p:cNvPr>
          <p:cNvSpPr>
            <a:spLocks noGrp="1"/>
          </p:cNvSpPr>
          <p:nvPr>
            <p:ph type="title"/>
          </p:nvPr>
        </p:nvSpPr>
        <p:spPr>
          <a:xfrm>
            <a:off x="530941" y="365128"/>
            <a:ext cx="10822859" cy="2009365"/>
          </a:xfrm>
          <a:solidFill>
            <a:schemeClr val="accent1">
              <a:lumMod val="40000"/>
              <a:lumOff val="60000"/>
            </a:schemeClr>
          </a:solidFill>
          <a:ln>
            <a:solidFill>
              <a:schemeClr val="accent1">
                <a:shade val="50000"/>
              </a:schemeClr>
            </a:solidFill>
          </a:ln>
        </p:spPr>
        <p:txBody>
          <a:bodyPr>
            <a:normAutofit/>
          </a:bodyPr>
          <a:lstStyle/>
          <a:p>
            <a:pPr algn="ctr"/>
            <a:r>
              <a:rPr lang="en-US" dirty="0"/>
              <a:t>Rec 1: Consider score reporting changes, e.g., pass/fail; composite score; categorical/tiered scoring</a:t>
            </a:r>
          </a:p>
        </p:txBody>
      </p:sp>
      <p:sp>
        <p:nvSpPr>
          <p:cNvPr id="5" name="TextBox 4">
            <a:extLst>
              <a:ext uri="{FF2B5EF4-FFF2-40B4-BE49-F238E27FC236}">
                <a16:creationId xmlns:a16="http://schemas.microsoft.com/office/drawing/2014/main" id="{B1548BC1-011B-FF45-96D7-4534FFB53112}"/>
              </a:ext>
            </a:extLst>
          </p:cNvPr>
          <p:cNvSpPr txBox="1"/>
          <p:nvPr/>
        </p:nvSpPr>
        <p:spPr>
          <a:xfrm>
            <a:off x="2512618" y="2502036"/>
            <a:ext cx="7166764" cy="3990836"/>
          </a:xfrm>
          <a:prstGeom prst="rect">
            <a:avLst/>
          </a:prstGeom>
          <a:noFill/>
          <a:ln w="50800">
            <a:solidFill>
              <a:schemeClr val="accent1"/>
            </a:solidFill>
          </a:ln>
        </p:spPr>
        <p:txBody>
          <a:bodyPr wrap="square" lIns="91426" tIns="45718" rIns="91426" bIns="45718" rtlCol="0">
            <a:spAutoFit/>
          </a:bodyPr>
          <a:lstStyle/>
          <a:p>
            <a:pPr marL="6351" lvl="7"/>
            <a:r>
              <a:rPr lang="en-US" sz="5100" dirty="0">
                <a:solidFill>
                  <a:srgbClr val="00B050"/>
                </a:solidFill>
              </a:rPr>
              <a:t>Very positively     	27%</a:t>
            </a:r>
          </a:p>
          <a:p>
            <a:pPr marL="6351" lvl="7"/>
            <a:r>
              <a:rPr lang="en-US" sz="5100" dirty="0">
                <a:solidFill>
                  <a:srgbClr val="00B050"/>
                </a:solidFill>
              </a:rPr>
              <a:t>Positive	         	       8%</a:t>
            </a:r>
          </a:p>
          <a:p>
            <a:pPr marL="6351" lvl="7"/>
            <a:r>
              <a:rPr lang="en-US" sz="5100" dirty="0"/>
              <a:t>Neutral	        	       2%</a:t>
            </a:r>
          </a:p>
          <a:p>
            <a:pPr marL="6351" lvl="7"/>
            <a:r>
              <a:rPr lang="en-US" sz="5100" dirty="0">
                <a:solidFill>
                  <a:srgbClr val="FF0000"/>
                </a:solidFill>
              </a:rPr>
              <a:t>Negative	           	  9%</a:t>
            </a:r>
          </a:p>
          <a:p>
            <a:pPr marL="6351" lvl="7"/>
            <a:r>
              <a:rPr lang="en-US" sz="5100" dirty="0">
                <a:solidFill>
                  <a:srgbClr val="FF0000"/>
                </a:solidFill>
              </a:rPr>
              <a:t>Very negatively 	53%</a:t>
            </a:r>
          </a:p>
        </p:txBody>
      </p:sp>
    </p:spTree>
    <p:extLst>
      <p:ext uri="{BB962C8B-B14F-4D97-AF65-F5344CB8AC3E}">
        <p14:creationId xmlns:p14="http://schemas.microsoft.com/office/powerpoint/2010/main" val="25227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C08E-E42A-4519-96DB-C959D0025C71}"/>
              </a:ext>
            </a:extLst>
          </p:cNvPr>
          <p:cNvSpPr>
            <a:spLocks noGrp="1"/>
          </p:cNvSpPr>
          <p:nvPr>
            <p:ph type="title"/>
          </p:nvPr>
        </p:nvSpPr>
        <p:spPr>
          <a:xfrm>
            <a:off x="145181" y="105245"/>
            <a:ext cx="11376259" cy="1325563"/>
          </a:xfrm>
        </p:spPr>
        <p:txBody>
          <a:bodyPr/>
          <a:lstStyle/>
          <a:p>
            <a:r>
              <a:rPr lang="en-US" dirty="0"/>
              <a:t>Rec. 1: Consider other score reporting options</a:t>
            </a:r>
          </a:p>
        </p:txBody>
      </p:sp>
      <p:pic>
        <p:nvPicPr>
          <p:cNvPr id="4" name="Picture 3">
            <a:extLst>
              <a:ext uri="{FF2B5EF4-FFF2-40B4-BE49-F238E27FC236}">
                <a16:creationId xmlns:a16="http://schemas.microsoft.com/office/drawing/2014/main" id="{9EBAA340-849A-4F33-AA86-2DB5F47237B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4639" y="1289785"/>
            <a:ext cx="10959164" cy="5462971"/>
          </a:xfrm>
          <a:prstGeom prst="rect">
            <a:avLst/>
          </a:prstGeom>
          <a:ln>
            <a:noFill/>
          </a:ln>
          <a:effectLst>
            <a:outerShdw blurRad="292100" dist="139700" dir="2700000" algn="tl" rotWithShape="0">
              <a:srgbClr val="333333">
                <a:alpha val="65000"/>
              </a:srgbClr>
            </a:outerShdw>
          </a:effectLst>
        </p:spPr>
      </p:pic>
      <p:sp>
        <p:nvSpPr>
          <p:cNvPr id="3" name="Right Arrow 2"/>
          <p:cNvSpPr/>
          <p:nvPr/>
        </p:nvSpPr>
        <p:spPr>
          <a:xfrm>
            <a:off x="394642" y="1718443"/>
            <a:ext cx="1181913" cy="378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 name="Right Arrow 4"/>
          <p:cNvSpPr/>
          <p:nvPr/>
        </p:nvSpPr>
        <p:spPr>
          <a:xfrm>
            <a:off x="318692" y="5260428"/>
            <a:ext cx="1181913" cy="378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6" name="Right Arrow 5"/>
          <p:cNvSpPr/>
          <p:nvPr/>
        </p:nvSpPr>
        <p:spPr>
          <a:xfrm>
            <a:off x="306992" y="3502068"/>
            <a:ext cx="590957" cy="378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ight Arrow 6"/>
          <p:cNvSpPr/>
          <p:nvPr/>
        </p:nvSpPr>
        <p:spPr>
          <a:xfrm>
            <a:off x="897950" y="2417380"/>
            <a:ext cx="1181913" cy="378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extLst>
      <p:ext uri="{BB962C8B-B14F-4D97-AF65-F5344CB8AC3E}">
        <p14:creationId xmlns:p14="http://schemas.microsoft.com/office/powerpoint/2010/main" val="163325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A8BB-1F76-9245-88C5-82B602E23628}"/>
              </a:ext>
            </a:extLst>
          </p:cNvPr>
          <p:cNvSpPr>
            <a:spLocks noGrp="1"/>
          </p:cNvSpPr>
          <p:nvPr>
            <p:ph type="title"/>
          </p:nvPr>
        </p:nvSpPr>
        <p:spPr>
          <a:xfrm>
            <a:off x="838200" y="365125"/>
            <a:ext cx="10515600" cy="1325563"/>
          </a:xfrm>
          <a:solidFill>
            <a:schemeClr val="accent1">
              <a:lumMod val="40000"/>
              <a:lumOff val="60000"/>
            </a:schemeClr>
          </a:solidFill>
          <a:ln>
            <a:solidFill>
              <a:schemeClr val="accent1">
                <a:shade val="50000"/>
              </a:schemeClr>
            </a:solidFill>
          </a:ln>
        </p:spPr>
        <p:txBody>
          <a:bodyPr>
            <a:normAutofit/>
          </a:bodyPr>
          <a:lstStyle/>
          <a:p>
            <a:pPr algn="ctr"/>
            <a:r>
              <a:rPr lang="en-US" dirty="0"/>
              <a:t>Rec 4: Undertake comprehensive overview of  UME-GME transition system </a:t>
            </a:r>
          </a:p>
        </p:txBody>
      </p:sp>
      <p:sp>
        <p:nvSpPr>
          <p:cNvPr id="4" name="TextBox 3">
            <a:extLst>
              <a:ext uri="{FF2B5EF4-FFF2-40B4-BE49-F238E27FC236}">
                <a16:creationId xmlns:a16="http://schemas.microsoft.com/office/drawing/2014/main" id="{A38E7407-B59E-844E-B198-98D62722DAFC}"/>
              </a:ext>
            </a:extLst>
          </p:cNvPr>
          <p:cNvSpPr txBox="1"/>
          <p:nvPr/>
        </p:nvSpPr>
        <p:spPr>
          <a:xfrm>
            <a:off x="2140852" y="2126343"/>
            <a:ext cx="7910295" cy="4101508"/>
          </a:xfrm>
          <a:prstGeom prst="rect">
            <a:avLst/>
          </a:prstGeom>
          <a:ln w="50800"/>
        </p:spPr>
        <p:style>
          <a:lnRef idx="2">
            <a:schemeClr val="accent1"/>
          </a:lnRef>
          <a:fillRef idx="1">
            <a:schemeClr val="lt1"/>
          </a:fillRef>
          <a:effectRef idx="0">
            <a:schemeClr val="accent1"/>
          </a:effectRef>
          <a:fontRef idx="minor">
            <a:schemeClr val="dk1"/>
          </a:fontRef>
        </p:style>
        <p:txBody>
          <a:bodyPr wrap="square" lIns="91426" tIns="45718" rIns="91426" bIns="45718" rtlCol="0">
            <a:spAutoFit/>
          </a:bodyPr>
          <a:lstStyle/>
          <a:p>
            <a:r>
              <a:rPr lang="en-US" sz="5100" dirty="0">
                <a:solidFill>
                  <a:srgbClr val="00B050"/>
                </a:solidFill>
              </a:rPr>
              <a:t>Very positively         29%</a:t>
            </a:r>
          </a:p>
          <a:p>
            <a:r>
              <a:rPr lang="en-US" sz="5100" dirty="0">
                <a:solidFill>
                  <a:srgbClr val="00B050"/>
                </a:solidFill>
              </a:rPr>
              <a:t>Positive	                 22%</a:t>
            </a:r>
          </a:p>
          <a:p>
            <a:r>
              <a:rPr lang="en-US" sz="5100" dirty="0">
                <a:solidFill>
                  <a:prstClr val="black"/>
                </a:solidFill>
              </a:rPr>
              <a:t>Neutral	                 13%</a:t>
            </a:r>
          </a:p>
          <a:p>
            <a:r>
              <a:rPr lang="en-US" sz="5100" dirty="0">
                <a:solidFill>
                  <a:srgbClr val="FF0000"/>
                </a:solidFill>
              </a:rPr>
              <a:t>Negative	                 12%</a:t>
            </a:r>
          </a:p>
          <a:p>
            <a:r>
              <a:rPr lang="en-US" sz="5100" dirty="0">
                <a:solidFill>
                  <a:srgbClr val="FF0000"/>
                </a:solidFill>
              </a:rPr>
              <a:t>Very negatively        26%</a:t>
            </a:r>
          </a:p>
        </p:txBody>
      </p:sp>
    </p:spTree>
    <p:extLst>
      <p:ext uri="{BB962C8B-B14F-4D97-AF65-F5344CB8AC3E}">
        <p14:creationId xmlns:p14="http://schemas.microsoft.com/office/powerpoint/2010/main" val="402691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C08E-E42A-4519-96DB-C959D0025C71}"/>
              </a:ext>
            </a:extLst>
          </p:cNvPr>
          <p:cNvSpPr>
            <a:spLocks noGrp="1"/>
          </p:cNvSpPr>
          <p:nvPr>
            <p:ph type="title"/>
          </p:nvPr>
        </p:nvSpPr>
        <p:spPr>
          <a:xfrm>
            <a:off x="484473" y="-25965"/>
            <a:ext cx="11376259" cy="1325563"/>
          </a:xfrm>
        </p:spPr>
        <p:txBody>
          <a:bodyPr/>
          <a:lstStyle/>
          <a:p>
            <a:pPr algn="ctr"/>
            <a:r>
              <a:rPr lang="en-US" dirty="0">
                <a:solidFill>
                  <a:srgbClr val="0E5C56"/>
                </a:solidFill>
                <a:latin typeface="Arial Black" panose="020B0A04020102020204" pitchFamily="34" charset="0"/>
              </a:rPr>
              <a:t>Rec. 4: Systemic change</a:t>
            </a:r>
          </a:p>
        </p:txBody>
      </p:sp>
      <p:pic>
        <p:nvPicPr>
          <p:cNvPr id="5" name="Picture 4">
            <a:extLst>
              <a:ext uri="{FF2B5EF4-FFF2-40B4-BE49-F238E27FC236}">
                <a16:creationId xmlns:a16="http://schemas.microsoft.com/office/drawing/2014/main" id="{85344AF7-BF94-4E36-8E4E-17C35D825C8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8155" y="1068405"/>
            <a:ext cx="10222031" cy="5789595"/>
          </a:xfrm>
          <a:prstGeom prst="rect">
            <a:avLst/>
          </a:prstGeom>
        </p:spPr>
      </p:pic>
      <p:sp>
        <p:nvSpPr>
          <p:cNvPr id="3" name="Right Arrow 2">
            <a:extLst>
              <a:ext uri="{FF2B5EF4-FFF2-40B4-BE49-F238E27FC236}">
                <a16:creationId xmlns:a16="http://schemas.microsoft.com/office/drawing/2014/main" id="{921C7EAE-5EC3-524D-BB13-66CACB9A1C37}"/>
              </a:ext>
            </a:extLst>
          </p:cNvPr>
          <p:cNvSpPr/>
          <p:nvPr/>
        </p:nvSpPr>
        <p:spPr>
          <a:xfrm>
            <a:off x="1028697" y="4294412"/>
            <a:ext cx="1404259" cy="244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endParaRPr lang="en-US" dirty="0">
              <a:solidFill>
                <a:prstClr val="white"/>
              </a:solidFill>
            </a:endParaRPr>
          </a:p>
        </p:txBody>
      </p:sp>
      <p:sp>
        <p:nvSpPr>
          <p:cNvPr id="6" name="Right Arrow 5">
            <a:extLst>
              <a:ext uri="{FF2B5EF4-FFF2-40B4-BE49-F238E27FC236}">
                <a16:creationId xmlns:a16="http://schemas.microsoft.com/office/drawing/2014/main" id="{5CEDE150-0A2E-6841-BE1B-6AFBE6A48753}"/>
              </a:ext>
            </a:extLst>
          </p:cNvPr>
          <p:cNvSpPr/>
          <p:nvPr/>
        </p:nvSpPr>
        <p:spPr>
          <a:xfrm>
            <a:off x="484473" y="1589312"/>
            <a:ext cx="1404259" cy="244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endParaRPr lang="en-US" dirty="0">
              <a:solidFill>
                <a:prstClr val="white"/>
              </a:solidFill>
            </a:endParaRPr>
          </a:p>
        </p:txBody>
      </p:sp>
      <p:sp>
        <p:nvSpPr>
          <p:cNvPr id="7" name="Right Arrow 6">
            <a:extLst>
              <a:ext uri="{FF2B5EF4-FFF2-40B4-BE49-F238E27FC236}">
                <a16:creationId xmlns:a16="http://schemas.microsoft.com/office/drawing/2014/main" id="{FF55AD1E-34AC-E24B-9053-A419C795EFF2}"/>
              </a:ext>
            </a:extLst>
          </p:cNvPr>
          <p:cNvSpPr/>
          <p:nvPr/>
        </p:nvSpPr>
        <p:spPr>
          <a:xfrm>
            <a:off x="116021" y="3461663"/>
            <a:ext cx="1173939" cy="253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endParaRPr lang="en-US" dirty="0">
              <a:solidFill>
                <a:prstClr val="white"/>
              </a:solidFill>
            </a:endParaRPr>
          </a:p>
        </p:txBody>
      </p:sp>
    </p:spTree>
    <p:extLst>
      <p:ext uri="{BB962C8B-B14F-4D97-AF65-F5344CB8AC3E}">
        <p14:creationId xmlns:p14="http://schemas.microsoft.com/office/powerpoint/2010/main" val="55240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373431-9665-479F-A4B9-9174D32D1211}"/>
              </a:ext>
            </a:extLst>
          </p:cNvPr>
          <p:cNvSpPr>
            <a:spLocks noGrp="1"/>
          </p:cNvSpPr>
          <p:nvPr>
            <p:ph type="title"/>
          </p:nvPr>
        </p:nvSpPr>
        <p:spPr>
          <a:xfrm>
            <a:off x="444500" y="811161"/>
            <a:ext cx="3729294" cy="5403370"/>
          </a:xfrm>
        </p:spPr>
        <p:txBody>
          <a:bodyPr>
            <a:normAutofit/>
          </a:bodyPr>
          <a:lstStyle/>
          <a:p>
            <a:pPr algn="r"/>
            <a:r>
              <a:rPr lang="en-US" sz="3700" b="1" dirty="0">
                <a:solidFill>
                  <a:srgbClr val="FFFFFF"/>
                </a:solidFill>
                <a:latin typeface="Arial Black" panose="020B0A04020102020204" pitchFamily="34" charset="0"/>
              </a:rPr>
              <a:t>Areas of potential exploration</a:t>
            </a:r>
            <a:endParaRPr lang="en-US" sz="3700" dirty="0">
              <a:solidFill>
                <a:srgbClr val="FFFFFF"/>
              </a:solidFill>
              <a:latin typeface="Arial Black" panose="020B0A04020102020204" pitchFamily="34" charset="0"/>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B6E2CA0-643F-43DC-A364-475DB3040BFC}"/>
              </a:ext>
            </a:extLst>
          </p:cNvPr>
          <p:cNvGraphicFramePr>
            <a:graphicFrameLocks noGrp="1"/>
          </p:cNvGraphicFramePr>
          <p:nvPr>
            <p:ph idx="1"/>
            <p:extLst>
              <p:ext uri="{D42A27DB-BD31-4B8C-83A1-F6EECF244321}">
                <p14:modId xmlns:p14="http://schemas.microsoft.com/office/powerpoint/2010/main" val="342116441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9586604-2FDE-40AE-8F4D-FC13576A206C}"/>
              </a:ext>
            </a:extLst>
          </p:cNvPr>
          <p:cNvSpPr/>
          <p:nvPr/>
        </p:nvSpPr>
        <p:spPr>
          <a:xfrm>
            <a:off x="238992" y="4706379"/>
            <a:ext cx="4114800" cy="677108"/>
          </a:xfrm>
          <a:prstGeom prst="rect">
            <a:avLst/>
          </a:prstGeom>
        </p:spPr>
        <p:txBody>
          <a:bodyPr wrap="square">
            <a:spAutoFit/>
          </a:bodyPr>
          <a:lstStyle/>
          <a:p>
            <a:pPr lvl="0"/>
            <a:r>
              <a:rPr lang="en-US" i="1" dirty="0">
                <a:solidFill>
                  <a:schemeClr val="bg1"/>
                </a:solidFill>
              </a:rPr>
              <a:t>All changes must consider and support</a:t>
            </a:r>
          </a:p>
          <a:p>
            <a:pPr lvl="0"/>
            <a:r>
              <a:rPr lang="en-US" i="1" dirty="0">
                <a:solidFill>
                  <a:schemeClr val="bg1"/>
                </a:solidFill>
              </a:rPr>
              <a:t> workforce diversity</a:t>
            </a:r>
            <a:endParaRPr lang="en-US" dirty="0">
              <a:solidFill>
                <a:schemeClr val="bg1"/>
              </a:solidFill>
            </a:endParaRPr>
          </a:p>
        </p:txBody>
      </p:sp>
    </p:spTree>
    <p:extLst>
      <p:ext uri="{BB962C8B-B14F-4D97-AF65-F5344CB8AC3E}">
        <p14:creationId xmlns:p14="http://schemas.microsoft.com/office/powerpoint/2010/main" val="184175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D9DF99B0-2728-415C-BA9D-6329A8783AEB}"/>
              </a:ext>
            </a:extLst>
          </p:cNvPr>
          <p:cNvSpPr/>
          <p:nvPr/>
        </p:nvSpPr>
        <p:spPr>
          <a:xfrm>
            <a:off x="583763" y="1690688"/>
            <a:ext cx="5050971" cy="2302849"/>
          </a:xfrm>
          <a:prstGeom prst="wedgeRectCallout">
            <a:avLst/>
          </a:prstGeom>
          <a:solidFill>
            <a:srgbClr val="0E5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4771351-3389-489D-9333-758F476D82F0}"/>
              </a:ext>
            </a:extLst>
          </p:cNvPr>
          <p:cNvSpPr txBox="1"/>
          <p:nvPr/>
        </p:nvSpPr>
        <p:spPr>
          <a:xfrm>
            <a:off x="706877" y="1904457"/>
            <a:ext cx="4927857" cy="2231380"/>
          </a:xfrm>
          <a:prstGeom prst="rect">
            <a:avLst/>
          </a:prstGeom>
          <a:noFill/>
        </p:spPr>
        <p:txBody>
          <a:bodyPr wrap="square" rtlCol="0">
            <a:spAutoFit/>
          </a:bodyPr>
          <a:lstStyle/>
          <a:p>
            <a:r>
              <a:rPr lang="en-US" sz="2000" i="1" dirty="0">
                <a:solidFill>
                  <a:schemeClr val="bg1"/>
                </a:solidFill>
                <a:latin typeface="Arial" panose="020B0604020202020204" pitchFamily="34" charset="0"/>
                <a:cs typeface="Arial" panose="020B0604020202020204" pitchFamily="34" charset="0"/>
              </a:rPr>
              <a:t>“The health and wellness of students and physicians-in-training is at stake.  The current system of UME-GME transition, of which USMLE is a part, is harming people, and we have a responsibility to address this.”</a:t>
            </a:r>
          </a:p>
          <a:p>
            <a:endParaRPr lang="en-US" dirty="0"/>
          </a:p>
        </p:txBody>
      </p:sp>
      <p:sp>
        <p:nvSpPr>
          <p:cNvPr id="7" name="Speech Bubble: Oval 6">
            <a:extLst>
              <a:ext uri="{FF2B5EF4-FFF2-40B4-BE49-F238E27FC236}">
                <a16:creationId xmlns:a16="http://schemas.microsoft.com/office/drawing/2014/main" id="{51ADF38C-4BBA-441A-AE9D-28B6B13B44A3}"/>
              </a:ext>
            </a:extLst>
          </p:cNvPr>
          <p:cNvSpPr/>
          <p:nvPr/>
        </p:nvSpPr>
        <p:spPr>
          <a:xfrm>
            <a:off x="5757848" y="2023572"/>
            <a:ext cx="6345492" cy="3939930"/>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796AEE4-DCC1-4F6C-AB61-A464B612B752}"/>
              </a:ext>
            </a:extLst>
          </p:cNvPr>
          <p:cNvSpPr txBox="1"/>
          <p:nvPr/>
        </p:nvSpPr>
        <p:spPr>
          <a:xfrm>
            <a:off x="6229031" y="2823689"/>
            <a:ext cx="5527810" cy="2539157"/>
          </a:xfrm>
          <a:prstGeom prst="rect">
            <a:avLst/>
          </a:prstGeom>
          <a:noFill/>
        </p:spPr>
        <p:txBody>
          <a:bodyPr wrap="square" rtlCol="0">
            <a:spAutoFit/>
          </a:bodyPr>
          <a:lstStyle/>
          <a:p>
            <a:r>
              <a:rPr lang="en-US" sz="2000" i="1" dirty="0">
                <a:solidFill>
                  <a:schemeClr val="bg1"/>
                </a:solidFill>
                <a:latin typeface="Arial" panose="020B0604020202020204" pitchFamily="34" charset="0"/>
                <a:cs typeface="Arial" panose="020B0604020202020204" pitchFamily="34" charset="0"/>
              </a:rPr>
              <a:t>“Indeed, in the absence of other action, a change to P/F or tiered scoring </a:t>
            </a:r>
            <a:r>
              <a:rPr lang="en-US" sz="2000" i="1" u="sng" dirty="0">
                <a:solidFill>
                  <a:schemeClr val="bg1"/>
                </a:solidFill>
                <a:latin typeface="Arial" panose="020B0604020202020204" pitchFamily="34" charset="0"/>
                <a:cs typeface="Arial" panose="020B0604020202020204" pitchFamily="34" charset="0"/>
              </a:rPr>
              <a:t>could</a:t>
            </a:r>
            <a:r>
              <a:rPr lang="en-US" sz="2000" i="1" dirty="0">
                <a:solidFill>
                  <a:schemeClr val="bg1"/>
                </a:solidFill>
                <a:latin typeface="Arial" panose="020B0604020202020204" pitchFamily="34" charset="0"/>
                <a:cs typeface="Arial" panose="020B0604020202020204" pitchFamily="34" charset="0"/>
              </a:rPr>
              <a:t> lead to a period where residency selection committees…would be left with non-equivalent metrics among students, and no obvious way to </a:t>
            </a:r>
            <a:r>
              <a:rPr lang="en-US" sz="2000" i="1">
                <a:solidFill>
                  <a:schemeClr val="bg1"/>
                </a:solidFill>
                <a:latin typeface="Arial" panose="020B0604020202020204" pitchFamily="34" charset="0"/>
                <a:cs typeface="Arial" panose="020B0604020202020204" pitchFamily="34" charset="0"/>
              </a:rPr>
              <a:t>parse an </a:t>
            </a:r>
            <a:r>
              <a:rPr lang="en-US" sz="2000" i="1" dirty="0">
                <a:solidFill>
                  <a:schemeClr val="bg1"/>
                </a:solidFill>
                <a:latin typeface="Arial" panose="020B0604020202020204" pitchFamily="34" charset="0"/>
                <a:cs typeface="Arial" panose="020B0604020202020204" pitchFamily="34" charset="0"/>
              </a:rPr>
              <a:t>ever-growing number of applications.”</a:t>
            </a:r>
          </a:p>
          <a:p>
            <a:endParaRPr lang="en-US" dirty="0"/>
          </a:p>
        </p:txBody>
      </p:sp>
      <p:sp>
        <p:nvSpPr>
          <p:cNvPr id="11" name="Speech Bubble: Rectangle with Corners Rounded 10">
            <a:extLst>
              <a:ext uri="{FF2B5EF4-FFF2-40B4-BE49-F238E27FC236}">
                <a16:creationId xmlns:a16="http://schemas.microsoft.com/office/drawing/2014/main" id="{224843EF-6F9A-4D86-8740-C3B48780AB40}"/>
              </a:ext>
            </a:extLst>
          </p:cNvPr>
          <p:cNvSpPr/>
          <p:nvPr/>
        </p:nvSpPr>
        <p:spPr>
          <a:xfrm>
            <a:off x="261184" y="4591154"/>
            <a:ext cx="5373550" cy="1436914"/>
          </a:xfrm>
          <a:prstGeom prst="wedgeRoundRectCallout">
            <a:avLst/>
          </a:prstGeom>
          <a:solidFill>
            <a:srgbClr val="361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321437B-B0DE-4590-A5C6-7A735F74E989}"/>
              </a:ext>
            </a:extLst>
          </p:cNvPr>
          <p:cNvSpPr txBox="1"/>
          <p:nvPr/>
        </p:nvSpPr>
        <p:spPr>
          <a:xfrm>
            <a:off x="583763" y="4733454"/>
            <a:ext cx="5050971" cy="1261884"/>
          </a:xfrm>
          <a:prstGeom prst="rect">
            <a:avLst/>
          </a:prstGeom>
          <a:noFill/>
        </p:spPr>
        <p:txBody>
          <a:bodyPr wrap="square" rtlCol="0">
            <a:spAutoFit/>
          </a:bodyPr>
          <a:lstStyle/>
          <a:p>
            <a:r>
              <a:rPr lang="en-US" i="1" dirty="0">
                <a:solidFill>
                  <a:schemeClr val="bg1"/>
                </a:solidFill>
                <a:latin typeface="Arial" panose="020B0604020202020204" pitchFamily="34" charset="0"/>
                <a:cs typeface="Arial" panose="020B0604020202020204" pitchFamily="34" charset="0"/>
              </a:rPr>
              <a:t>“ We acknowledge that is it inappropriate to state that a change to USMLE scoring alone will solve the challenge.” </a:t>
            </a:r>
          </a:p>
          <a:p>
            <a:endParaRPr lang="en-US" dirty="0"/>
          </a:p>
        </p:txBody>
      </p:sp>
      <p:sp>
        <p:nvSpPr>
          <p:cNvPr id="13" name="Title 1">
            <a:extLst>
              <a:ext uri="{FF2B5EF4-FFF2-40B4-BE49-F238E27FC236}">
                <a16:creationId xmlns:a16="http://schemas.microsoft.com/office/drawing/2014/main" id="{6EAE5217-CEA1-4D21-AC9B-5D717E5E0162}"/>
              </a:ext>
            </a:extLst>
          </p:cNvPr>
          <p:cNvSpPr txBox="1">
            <a:spLocks/>
          </p:cNvSpPr>
          <p:nvPr/>
        </p:nvSpPr>
        <p:spPr>
          <a:xfrm>
            <a:off x="0" y="-95477"/>
            <a:ext cx="11939432" cy="1325563"/>
          </a:xfrm>
          <a:prstGeom prst="rect">
            <a:avLst/>
          </a:prstGeom>
        </p:spPr>
        <p:txBody>
          <a:bodyPr vert="horz" lIns="91426" tIns="45718" rIns="91426" bIns="45718" rtlCol="0" anchor="ctr">
            <a:normAutofit/>
          </a:bodyPr>
          <a:lstStyle>
            <a:lvl1pPr algn="l" defTabSz="914241"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8810"/>
            <a:r>
              <a:rPr lang="en-US" sz="3600" b="1" dirty="0">
                <a:solidFill>
                  <a:srgbClr val="305250"/>
                </a:solidFill>
                <a:latin typeface="Arial Black" panose="020B0A04020102020204" pitchFamily="34" charset="0"/>
              </a:rPr>
              <a:t>Comments: UME-GME transition</a:t>
            </a:r>
            <a:endParaRPr lang="en-US" sz="3600" dirty="0">
              <a:solidFill>
                <a:srgbClr val="305250"/>
              </a:solidFill>
              <a:latin typeface="Arial Black" panose="020B0A04020102020204" pitchFamily="34" charset="0"/>
            </a:endParaRPr>
          </a:p>
        </p:txBody>
      </p:sp>
      <p:cxnSp>
        <p:nvCxnSpPr>
          <p:cNvPr id="14" name="Straight Connector 13">
            <a:extLst>
              <a:ext uri="{FF2B5EF4-FFF2-40B4-BE49-F238E27FC236}">
                <a16:creationId xmlns:a16="http://schemas.microsoft.com/office/drawing/2014/main" id="{05A25B51-3C85-49B3-BE05-AE1E45F14543}"/>
              </a:ext>
            </a:extLst>
          </p:cNvPr>
          <p:cNvCxnSpPr/>
          <p:nvPr/>
        </p:nvCxnSpPr>
        <p:spPr>
          <a:xfrm>
            <a:off x="332014" y="1230086"/>
            <a:ext cx="11527972"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F6B7E3-D630-427A-877D-FF73D1677D0C}"/>
              </a:ext>
            </a:extLst>
          </p:cNvPr>
          <p:cNvSpPr txBox="1"/>
          <p:nvPr/>
        </p:nvSpPr>
        <p:spPr>
          <a:xfrm>
            <a:off x="1975289" y="724486"/>
            <a:ext cx="8011885" cy="400110"/>
          </a:xfrm>
          <a:prstGeom prst="rect">
            <a:avLst/>
          </a:prstGeom>
          <a:noFill/>
        </p:spPr>
        <p:txBody>
          <a:bodyPr wrap="square" rtlCol="0">
            <a:spAutoFit/>
          </a:bodyPr>
          <a:lstStyle/>
          <a:p>
            <a:pPr algn="ctr"/>
            <a:r>
              <a:rPr lang="en-US" sz="2000" i="1" dirty="0">
                <a:solidFill>
                  <a:srgbClr val="0E5C56"/>
                </a:solidFill>
                <a:latin typeface="Arial Nova" panose="020B0504020202020204" pitchFamily="34" charset="0"/>
              </a:rPr>
              <a:t>Students &amp; Residents attending </a:t>
            </a:r>
            <a:r>
              <a:rPr lang="en-US" sz="2000" i="1" dirty="0" err="1">
                <a:solidFill>
                  <a:srgbClr val="0E5C56"/>
                </a:solidFill>
                <a:latin typeface="Arial Nova" panose="020B0504020202020204" pitchFamily="34" charset="0"/>
              </a:rPr>
              <a:t>InCUS</a:t>
            </a:r>
            <a:endParaRPr lang="en-US" sz="2000" i="1" dirty="0">
              <a:solidFill>
                <a:srgbClr val="0E5C56"/>
              </a:solidFill>
              <a:latin typeface="Arial Nova" panose="020B0504020202020204" pitchFamily="34" charset="0"/>
            </a:endParaRPr>
          </a:p>
        </p:txBody>
      </p:sp>
    </p:spTree>
    <p:extLst>
      <p:ext uri="{BB962C8B-B14F-4D97-AF65-F5344CB8AC3E}">
        <p14:creationId xmlns:p14="http://schemas.microsoft.com/office/powerpoint/2010/main" val="57829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Rectangle: Rounded Corners 570" title="Year Bar">
            <a:extLst>
              <a:ext uri="{FF2B5EF4-FFF2-40B4-BE49-F238E27FC236}">
                <a16:creationId xmlns:a16="http://schemas.microsoft.com/office/drawing/2014/main" id="{2AEFA9D4-58DE-484E-A52A-5F510375035B}"/>
              </a:ext>
            </a:extLst>
          </p:cNvPr>
          <p:cNvSpPr/>
          <p:nvPr/>
        </p:nvSpPr>
        <p:spPr>
          <a:xfrm>
            <a:off x="1983965" y="1506808"/>
            <a:ext cx="6459427" cy="155448"/>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ectangle: Rounded Corners 565" title="Year Bar">
            <a:extLst>
              <a:ext uri="{FF2B5EF4-FFF2-40B4-BE49-F238E27FC236}">
                <a16:creationId xmlns:a16="http://schemas.microsoft.com/office/drawing/2014/main" id="{86327DC7-8BD1-4E20-921A-628C51051C41}"/>
              </a:ext>
            </a:extLst>
          </p:cNvPr>
          <p:cNvSpPr/>
          <p:nvPr/>
        </p:nvSpPr>
        <p:spPr>
          <a:xfrm>
            <a:off x="3874845" y="6477362"/>
            <a:ext cx="7209069" cy="152404"/>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ectangle: Rounded Corners 564" title="Year Bar">
            <a:extLst>
              <a:ext uri="{FF2B5EF4-FFF2-40B4-BE49-F238E27FC236}">
                <a16:creationId xmlns:a16="http://schemas.microsoft.com/office/drawing/2014/main" id="{821B8CB8-4202-48EA-8CB6-3302AC544946}"/>
              </a:ext>
            </a:extLst>
          </p:cNvPr>
          <p:cNvSpPr/>
          <p:nvPr/>
        </p:nvSpPr>
        <p:spPr>
          <a:xfrm>
            <a:off x="3041387" y="4795749"/>
            <a:ext cx="7228119" cy="160921"/>
          </a:xfrm>
          <a:prstGeom prst="roundRect">
            <a:avLst>
              <a:gd name="adj" fmla="val 50000"/>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4" name="Rectangle: Rounded Corners 563" title="Year Bar">
            <a:extLst>
              <a:ext uri="{FF2B5EF4-FFF2-40B4-BE49-F238E27FC236}">
                <a16:creationId xmlns:a16="http://schemas.microsoft.com/office/drawing/2014/main" id="{E0B7B236-7760-422D-90A0-37EF0724EA8B}"/>
              </a:ext>
            </a:extLst>
          </p:cNvPr>
          <p:cNvSpPr/>
          <p:nvPr/>
        </p:nvSpPr>
        <p:spPr>
          <a:xfrm>
            <a:off x="2358199" y="3123702"/>
            <a:ext cx="7086854" cy="161831"/>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 name="Rectangle: Rounded Corners 562" title="Year Bar">
            <a:extLst>
              <a:ext uri="{FF2B5EF4-FFF2-40B4-BE49-F238E27FC236}">
                <a16:creationId xmlns:a16="http://schemas.microsoft.com/office/drawing/2014/main" id="{BB3A1F8F-E6F0-4FB2-8389-92F1A5259795}"/>
              </a:ext>
            </a:extLst>
          </p:cNvPr>
          <p:cNvSpPr/>
          <p:nvPr/>
        </p:nvSpPr>
        <p:spPr>
          <a:xfrm>
            <a:off x="4799411" y="1506124"/>
            <a:ext cx="2830889" cy="16275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title="Milestone Text">
            <a:extLst>
              <a:ext uri="{FF2B5EF4-FFF2-40B4-BE49-F238E27FC236}">
                <a16:creationId xmlns:a16="http://schemas.microsoft.com/office/drawing/2014/main" id="{115A178B-57C4-4B9D-B684-21A92431913E}"/>
              </a:ext>
            </a:extLst>
          </p:cNvPr>
          <p:cNvGrpSpPr/>
          <p:nvPr/>
        </p:nvGrpSpPr>
        <p:grpSpPr>
          <a:xfrm>
            <a:off x="564415" y="146495"/>
            <a:ext cx="1652676" cy="610825"/>
            <a:chOff x="1346908" y="3872695"/>
            <a:chExt cx="1652676" cy="610825"/>
          </a:xfrm>
        </p:grpSpPr>
        <p:sp>
          <p:nvSpPr>
            <p:cNvPr id="60" name="TextBox 59">
              <a:extLst>
                <a:ext uri="{FF2B5EF4-FFF2-40B4-BE49-F238E27FC236}">
                  <a16:creationId xmlns:a16="http://schemas.microsoft.com/office/drawing/2014/main" id="{3DD2C9D1-5E8D-4ED2-989C-330D6753B965}"/>
                </a:ext>
              </a:extLst>
            </p:cNvPr>
            <p:cNvSpPr txBox="1"/>
            <p:nvPr/>
          </p:nvSpPr>
          <p:spPr>
            <a:xfrm>
              <a:off x="1346908" y="3872695"/>
              <a:ext cx="1294782" cy="307777"/>
            </a:xfrm>
            <a:prstGeom prst="rect">
              <a:avLst/>
            </a:prstGeom>
            <a:noFill/>
          </p:spPr>
          <p:txBody>
            <a:bodyPr wrap="square" lIns="0" tIns="0" rIns="0" bIns="0" rtlCol="0">
              <a:spAutoFit/>
            </a:bodyPr>
            <a:lstStyle/>
            <a:p>
              <a:pPr algn="ctr"/>
              <a:r>
                <a:rPr lang="en-US" sz="1000" b="1" dirty="0">
                  <a:solidFill>
                    <a:schemeClr val="tx1">
                      <a:lumMod val="75000"/>
                      <a:lumOff val="25000"/>
                    </a:schemeClr>
                  </a:solidFill>
                </a:rPr>
                <a:t>USMLE “Pro/Con” Debate</a:t>
              </a:r>
            </a:p>
          </p:txBody>
        </p:sp>
        <p:sp>
          <p:nvSpPr>
            <p:cNvPr id="63" name="TextBox 62">
              <a:extLst>
                <a:ext uri="{FF2B5EF4-FFF2-40B4-BE49-F238E27FC236}">
                  <a16:creationId xmlns:a16="http://schemas.microsoft.com/office/drawing/2014/main" id="{36E6E519-8D5B-4E7C-9E35-2BB710F5C3A8}"/>
                </a:ext>
              </a:extLst>
            </p:cNvPr>
            <p:cNvSpPr txBox="1"/>
            <p:nvPr/>
          </p:nvSpPr>
          <p:spPr>
            <a:xfrm>
              <a:off x="1704803" y="4247783"/>
              <a:ext cx="1294781" cy="235737"/>
            </a:xfrm>
            <a:prstGeom prst="rect">
              <a:avLst/>
            </a:prstGeom>
            <a:noFill/>
          </p:spPr>
          <p:txBody>
            <a:bodyPr wrap="square" lIns="0" tIns="0" rIns="0" bIns="0" rtlCol="0">
              <a:noAutofit/>
            </a:bodyPr>
            <a:lstStyle/>
            <a:p>
              <a:r>
                <a:rPr lang="en-US" sz="1000" dirty="0">
                  <a:solidFill>
                    <a:schemeClr val="tx1">
                      <a:lumMod val="75000"/>
                      <a:lumOff val="25000"/>
                    </a:schemeClr>
                  </a:solidFill>
                </a:rPr>
                <a:t>March 2018</a:t>
              </a:r>
            </a:p>
          </p:txBody>
        </p:sp>
      </p:grpSp>
      <p:cxnSp>
        <p:nvCxnSpPr>
          <p:cNvPr id="124" name="Straight Connector 123" descr="Time line">
            <a:extLst>
              <a:ext uri="{FF2B5EF4-FFF2-40B4-BE49-F238E27FC236}">
                <a16:creationId xmlns:a16="http://schemas.microsoft.com/office/drawing/2014/main" id="{0ECD7D0F-80D1-4D75-A17F-3E2E46570DE4}"/>
              </a:ext>
            </a:extLst>
          </p:cNvPr>
          <p:cNvCxnSpPr>
            <a:cxnSpLocks/>
          </p:cNvCxnSpPr>
          <p:nvPr/>
        </p:nvCxnSpPr>
        <p:spPr>
          <a:xfrm flipH="1">
            <a:off x="1064058" y="1019724"/>
            <a:ext cx="7423492" cy="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178" name="Group 177" descr="Year 1">
            <a:extLst>
              <a:ext uri="{FF2B5EF4-FFF2-40B4-BE49-F238E27FC236}">
                <a16:creationId xmlns:a16="http://schemas.microsoft.com/office/drawing/2014/main" id="{4E2B42FA-C1B6-461D-AC7D-6D0C44191478}"/>
              </a:ext>
            </a:extLst>
          </p:cNvPr>
          <p:cNvGrpSpPr/>
          <p:nvPr/>
        </p:nvGrpSpPr>
        <p:grpSpPr>
          <a:xfrm>
            <a:off x="380609" y="736860"/>
            <a:ext cx="7305452" cy="932699"/>
            <a:chOff x="315989" y="5470190"/>
            <a:chExt cx="7305452" cy="932699"/>
          </a:xfrm>
        </p:grpSpPr>
        <p:sp>
          <p:nvSpPr>
            <p:cNvPr id="193" name="Rectangle: Rounded Corners 192" title="Year Bar">
              <a:extLst>
                <a:ext uri="{FF2B5EF4-FFF2-40B4-BE49-F238E27FC236}">
                  <a16:creationId xmlns:a16="http://schemas.microsoft.com/office/drawing/2014/main" id="{E2F39A3E-3233-44C3-9E61-9B0BD85679DB}"/>
                </a:ext>
              </a:extLst>
            </p:cNvPr>
            <p:cNvSpPr/>
            <p:nvPr/>
          </p:nvSpPr>
          <p:spPr>
            <a:xfrm>
              <a:off x="1147186" y="6237132"/>
              <a:ext cx="6474255" cy="1657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AE503C26-B6BD-4261-9659-5E850B4A6BD0}"/>
                </a:ext>
              </a:extLst>
            </p:cNvPr>
            <p:cNvSpPr/>
            <p:nvPr/>
          </p:nvSpPr>
          <p:spPr>
            <a:xfrm>
              <a:off x="3031993" y="590339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7591E279-9B1F-4173-9F52-32D4E976BE3F}"/>
                </a:ext>
              </a:extLst>
            </p:cNvPr>
            <p:cNvSpPr/>
            <p:nvPr/>
          </p:nvSpPr>
          <p:spPr>
            <a:xfrm>
              <a:off x="2374364" y="590339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BC4CE80D-0AA1-4967-9814-1C26A5508CE0}"/>
                </a:ext>
              </a:extLst>
            </p:cNvPr>
            <p:cNvSpPr/>
            <p:nvPr/>
          </p:nvSpPr>
          <p:spPr>
            <a:xfrm>
              <a:off x="1716538" y="5896892"/>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a:extLst>
                <a:ext uri="{FF2B5EF4-FFF2-40B4-BE49-F238E27FC236}">
                  <a16:creationId xmlns:a16="http://schemas.microsoft.com/office/drawing/2014/main" id="{9D4E076D-6EB1-4A1A-9A82-53C701F2977B}"/>
                </a:ext>
              </a:extLst>
            </p:cNvPr>
            <p:cNvSpPr/>
            <p:nvPr/>
          </p:nvSpPr>
          <p:spPr>
            <a:xfrm>
              <a:off x="1087591" y="5901695"/>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3" name="Straight Connector 182" title="q lines">
              <a:extLst>
                <a:ext uri="{FF2B5EF4-FFF2-40B4-BE49-F238E27FC236}">
                  <a16:creationId xmlns:a16="http://schemas.microsoft.com/office/drawing/2014/main" id="{567DB794-299E-480D-B977-044ECE40E8F3}"/>
                </a:ext>
              </a:extLst>
            </p:cNvPr>
            <p:cNvCxnSpPr>
              <a:cxnSpLocks/>
            </p:cNvCxnSpPr>
            <p:nvPr/>
          </p:nvCxnSpPr>
          <p:spPr>
            <a:xfrm>
              <a:off x="2472827" y="5470190"/>
              <a:ext cx="2229" cy="33906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4" name="Straight Connector 183" title="q lines">
              <a:extLst>
                <a:ext uri="{FF2B5EF4-FFF2-40B4-BE49-F238E27FC236}">
                  <a16:creationId xmlns:a16="http://schemas.microsoft.com/office/drawing/2014/main" id="{463657F4-7F5D-4A25-81AC-857F063CDBB3}"/>
                </a:ext>
              </a:extLst>
            </p:cNvPr>
            <p:cNvCxnSpPr>
              <a:cxnSpLocks/>
            </p:cNvCxnSpPr>
            <p:nvPr/>
          </p:nvCxnSpPr>
          <p:spPr>
            <a:xfrm>
              <a:off x="3122338" y="564378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8" name="TextBox 187">
              <a:extLst>
                <a:ext uri="{FF2B5EF4-FFF2-40B4-BE49-F238E27FC236}">
                  <a16:creationId xmlns:a16="http://schemas.microsoft.com/office/drawing/2014/main" id="{7AC98281-FB89-4442-A4B4-8C4038BA8B09}"/>
                </a:ext>
              </a:extLst>
            </p:cNvPr>
            <p:cNvSpPr txBox="1"/>
            <p:nvPr/>
          </p:nvSpPr>
          <p:spPr>
            <a:xfrm>
              <a:off x="315989" y="5883990"/>
              <a:ext cx="569010" cy="235737"/>
            </a:xfrm>
            <a:prstGeom prst="rect">
              <a:avLst/>
            </a:prstGeom>
            <a:noFill/>
          </p:spPr>
          <p:txBody>
            <a:bodyPr wrap="square" lIns="0" tIns="0" rIns="0" bIns="0" rtlCol="0">
              <a:noAutofit/>
            </a:bodyPr>
            <a:lstStyle/>
            <a:p>
              <a:pPr algn="ctr"/>
              <a:r>
                <a:rPr lang="en-US" b="1" dirty="0">
                  <a:solidFill>
                    <a:schemeClr val="accent6"/>
                  </a:solidFill>
                </a:rPr>
                <a:t>2018</a:t>
              </a:r>
            </a:p>
            <a:p>
              <a:pPr algn="ctr"/>
              <a:endParaRPr lang="en-US" sz="1000" b="1" dirty="0">
                <a:solidFill>
                  <a:schemeClr val="tx1">
                    <a:lumMod val="75000"/>
                    <a:lumOff val="25000"/>
                  </a:schemeClr>
                </a:solidFill>
              </a:endParaRPr>
            </a:p>
          </p:txBody>
        </p:sp>
        <p:cxnSp>
          <p:nvCxnSpPr>
            <p:cNvPr id="192" name="Straight Connector 191" title="q lines">
              <a:extLst>
                <a:ext uri="{FF2B5EF4-FFF2-40B4-BE49-F238E27FC236}">
                  <a16:creationId xmlns:a16="http://schemas.microsoft.com/office/drawing/2014/main" id="{867FDE99-CFDF-49CF-83FA-A9902FD7B5A8}"/>
                </a:ext>
              </a:extLst>
            </p:cNvPr>
            <p:cNvCxnSpPr>
              <a:cxnSpLocks/>
            </p:cNvCxnSpPr>
            <p:nvPr/>
          </p:nvCxnSpPr>
          <p:spPr>
            <a:xfrm>
              <a:off x="1827774" y="564378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0" name="Straight Connector 209" title="q lines">
              <a:extLst>
                <a:ext uri="{FF2B5EF4-FFF2-40B4-BE49-F238E27FC236}">
                  <a16:creationId xmlns:a16="http://schemas.microsoft.com/office/drawing/2014/main" id="{9995069E-7DAF-428F-80A0-C67E59CAE54F}"/>
                </a:ext>
              </a:extLst>
            </p:cNvPr>
            <p:cNvCxnSpPr>
              <a:cxnSpLocks/>
            </p:cNvCxnSpPr>
            <p:nvPr/>
          </p:nvCxnSpPr>
          <p:spPr>
            <a:xfrm>
              <a:off x="1180492" y="5487338"/>
              <a:ext cx="0" cy="3219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31" name="TextBox 230">
            <a:extLst>
              <a:ext uri="{FF2B5EF4-FFF2-40B4-BE49-F238E27FC236}">
                <a16:creationId xmlns:a16="http://schemas.microsoft.com/office/drawing/2014/main" id="{FBA65810-FA65-477A-B0E6-99C054E2E588}"/>
              </a:ext>
            </a:extLst>
          </p:cNvPr>
          <p:cNvSpPr txBox="1"/>
          <p:nvPr/>
        </p:nvSpPr>
        <p:spPr>
          <a:xfrm>
            <a:off x="1927595" y="144681"/>
            <a:ext cx="1294782" cy="307777"/>
          </a:xfrm>
          <a:prstGeom prst="rect">
            <a:avLst/>
          </a:prstGeom>
          <a:noFill/>
        </p:spPr>
        <p:txBody>
          <a:bodyPr wrap="square" lIns="0" tIns="0" rIns="0" bIns="0" rtlCol="0">
            <a:spAutoFit/>
          </a:bodyPr>
          <a:lstStyle/>
          <a:p>
            <a:pPr algn="ctr"/>
            <a:r>
              <a:rPr lang="en-US" sz="1000" b="1" dirty="0" err="1">
                <a:solidFill>
                  <a:schemeClr val="tx1">
                    <a:lumMod val="75000"/>
                    <a:lumOff val="25000"/>
                  </a:schemeClr>
                </a:solidFill>
              </a:rPr>
              <a:t>InCUS</a:t>
            </a:r>
            <a:r>
              <a:rPr lang="en-US" sz="1000" b="1" dirty="0">
                <a:solidFill>
                  <a:schemeClr val="tx1">
                    <a:lumMod val="75000"/>
                    <a:lumOff val="25000"/>
                  </a:schemeClr>
                </a:solidFill>
              </a:rPr>
              <a:t> Planning Begins</a:t>
            </a:r>
          </a:p>
        </p:txBody>
      </p:sp>
      <p:sp>
        <p:nvSpPr>
          <p:cNvPr id="232" name="TextBox 231">
            <a:extLst>
              <a:ext uri="{FF2B5EF4-FFF2-40B4-BE49-F238E27FC236}">
                <a16:creationId xmlns:a16="http://schemas.microsoft.com/office/drawing/2014/main" id="{A7CA0E94-916E-4259-9965-1FFEE569BC64}"/>
              </a:ext>
            </a:extLst>
          </p:cNvPr>
          <p:cNvSpPr txBox="1"/>
          <p:nvPr/>
        </p:nvSpPr>
        <p:spPr>
          <a:xfrm>
            <a:off x="2285490" y="501123"/>
            <a:ext cx="1294781" cy="235737"/>
          </a:xfrm>
          <a:prstGeom prst="rect">
            <a:avLst/>
          </a:prstGeom>
          <a:noFill/>
        </p:spPr>
        <p:txBody>
          <a:bodyPr wrap="square" lIns="0" tIns="0" rIns="0" bIns="0" rtlCol="0">
            <a:noAutofit/>
          </a:bodyPr>
          <a:lstStyle/>
          <a:p>
            <a:r>
              <a:rPr lang="en-US" sz="1000" dirty="0">
                <a:solidFill>
                  <a:schemeClr val="tx1">
                    <a:lumMod val="75000"/>
                    <a:lumOff val="25000"/>
                  </a:schemeClr>
                </a:solidFill>
              </a:rPr>
              <a:t>May 2018</a:t>
            </a:r>
          </a:p>
        </p:txBody>
      </p:sp>
      <p:sp>
        <p:nvSpPr>
          <p:cNvPr id="281" name="Oval 280">
            <a:extLst>
              <a:ext uri="{FF2B5EF4-FFF2-40B4-BE49-F238E27FC236}">
                <a16:creationId xmlns:a16="http://schemas.microsoft.com/office/drawing/2014/main" id="{65E64800-15D2-443C-81A2-88810C24A2C3}"/>
              </a:ext>
            </a:extLst>
          </p:cNvPr>
          <p:cNvSpPr/>
          <p:nvPr/>
        </p:nvSpPr>
        <p:spPr>
          <a:xfrm>
            <a:off x="5674381" y="117352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a:extLst>
              <a:ext uri="{FF2B5EF4-FFF2-40B4-BE49-F238E27FC236}">
                <a16:creationId xmlns:a16="http://schemas.microsoft.com/office/drawing/2014/main" id="{82A22F19-ACBA-41F1-8BF9-7C5F2DCA0AA0}"/>
              </a:ext>
            </a:extLst>
          </p:cNvPr>
          <p:cNvSpPr/>
          <p:nvPr/>
        </p:nvSpPr>
        <p:spPr>
          <a:xfrm>
            <a:off x="5016752" y="117352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Oval 282">
            <a:extLst>
              <a:ext uri="{FF2B5EF4-FFF2-40B4-BE49-F238E27FC236}">
                <a16:creationId xmlns:a16="http://schemas.microsoft.com/office/drawing/2014/main" id="{0E251831-24A3-4592-8952-A602D55BA538}"/>
              </a:ext>
            </a:extLst>
          </p:cNvPr>
          <p:cNvSpPr/>
          <p:nvPr/>
        </p:nvSpPr>
        <p:spPr>
          <a:xfrm>
            <a:off x="4358926" y="1167022"/>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a:extLst>
              <a:ext uri="{FF2B5EF4-FFF2-40B4-BE49-F238E27FC236}">
                <a16:creationId xmlns:a16="http://schemas.microsoft.com/office/drawing/2014/main" id="{3B9EF69E-83E6-4BEA-83D6-C787AD35A63F}"/>
              </a:ext>
            </a:extLst>
          </p:cNvPr>
          <p:cNvSpPr/>
          <p:nvPr/>
        </p:nvSpPr>
        <p:spPr>
          <a:xfrm>
            <a:off x="3729979" y="1171825"/>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6" name="Straight Connector 285" title="q lines">
            <a:extLst>
              <a:ext uri="{FF2B5EF4-FFF2-40B4-BE49-F238E27FC236}">
                <a16:creationId xmlns:a16="http://schemas.microsoft.com/office/drawing/2014/main" id="{2EF1AEED-1022-4B22-9E10-2A42CB28A76D}"/>
              </a:ext>
            </a:extLst>
          </p:cNvPr>
          <p:cNvCxnSpPr>
            <a:cxnSpLocks/>
          </p:cNvCxnSpPr>
          <p:nvPr/>
        </p:nvCxnSpPr>
        <p:spPr>
          <a:xfrm>
            <a:off x="5764726" y="91391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7" name="Straight Connector 286" title="q lines">
            <a:extLst>
              <a:ext uri="{FF2B5EF4-FFF2-40B4-BE49-F238E27FC236}">
                <a16:creationId xmlns:a16="http://schemas.microsoft.com/office/drawing/2014/main" id="{4BBD5129-DD72-416D-9A9B-3ACFFF7AA68E}"/>
              </a:ext>
            </a:extLst>
          </p:cNvPr>
          <p:cNvCxnSpPr>
            <a:cxnSpLocks/>
          </p:cNvCxnSpPr>
          <p:nvPr/>
        </p:nvCxnSpPr>
        <p:spPr>
          <a:xfrm>
            <a:off x="4470162" y="91391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9" name="Oval 288">
            <a:extLst>
              <a:ext uri="{FF2B5EF4-FFF2-40B4-BE49-F238E27FC236}">
                <a16:creationId xmlns:a16="http://schemas.microsoft.com/office/drawing/2014/main" id="{BD9F74D2-DAA1-4B6F-9774-338094DD10DF}"/>
              </a:ext>
            </a:extLst>
          </p:cNvPr>
          <p:cNvSpPr/>
          <p:nvPr/>
        </p:nvSpPr>
        <p:spPr>
          <a:xfrm>
            <a:off x="8242998" y="117352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a:extLst>
              <a:ext uri="{FF2B5EF4-FFF2-40B4-BE49-F238E27FC236}">
                <a16:creationId xmlns:a16="http://schemas.microsoft.com/office/drawing/2014/main" id="{47DA402F-1809-4CC5-ABDC-74F6FBD6BB7C}"/>
              </a:ext>
            </a:extLst>
          </p:cNvPr>
          <p:cNvSpPr/>
          <p:nvPr/>
        </p:nvSpPr>
        <p:spPr>
          <a:xfrm>
            <a:off x="7585369" y="117352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a:extLst>
              <a:ext uri="{FF2B5EF4-FFF2-40B4-BE49-F238E27FC236}">
                <a16:creationId xmlns:a16="http://schemas.microsoft.com/office/drawing/2014/main" id="{63CD7017-A11F-4739-8310-F72BC96C29F6}"/>
              </a:ext>
            </a:extLst>
          </p:cNvPr>
          <p:cNvSpPr/>
          <p:nvPr/>
        </p:nvSpPr>
        <p:spPr>
          <a:xfrm>
            <a:off x="6927543" y="1167022"/>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a:extLst>
              <a:ext uri="{FF2B5EF4-FFF2-40B4-BE49-F238E27FC236}">
                <a16:creationId xmlns:a16="http://schemas.microsoft.com/office/drawing/2014/main" id="{B2994FAD-83C6-491A-B3FC-1B9C704ED894}"/>
              </a:ext>
            </a:extLst>
          </p:cNvPr>
          <p:cNvSpPr/>
          <p:nvPr/>
        </p:nvSpPr>
        <p:spPr>
          <a:xfrm>
            <a:off x="6298596" y="1171825"/>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3" name="Straight Connector 292" title="q lines">
            <a:extLst>
              <a:ext uri="{FF2B5EF4-FFF2-40B4-BE49-F238E27FC236}">
                <a16:creationId xmlns:a16="http://schemas.microsoft.com/office/drawing/2014/main" id="{464D1AB5-5437-45A7-A4F4-627CF089CBD1}"/>
              </a:ext>
            </a:extLst>
          </p:cNvPr>
          <p:cNvCxnSpPr>
            <a:cxnSpLocks/>
          </p:cNvCxnSpPr>
          <p:nvPr/>
        </p:nvCxnSpPr>
        <p:spPr>
          <a:xfrm>
            <a:off x="7686061" y="611879"/>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4" name="Straight Connector 293" title="q lines">
            <a:extLst>
              <a:ext uri="{FF2B5EF4-FFF2-40B4-BE49-F238E27FC236}">
                <a16:creationId xmlns:a16="http://schemas.microsoft.com/office/drawing/2014/main" id="{2B05746E-F599-4C6B-B4B8-7157C1857572}"/>
              </a:ext>
            </a:extLst>
          </p:cNvPr>
          <p:cNvCxnSpPr>
            <a:cxnSpLocks/>
          </p:cNvCxnSpPr>
          <p:nvPr/>
        </p:nvCxnSpPr>
        <p:spPr>
          <a:xfrm>
            <a:off x="8333343" y="91391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5" name="Straight Connector 294" title="q lines">
            <a:extLst>
              <a:ext uri="{FF2B5EF4-FFF2-40B4-BE49-F238E27FC236}">
                <a16:creationId xmlns:a16="http://schemas.microsoft.com/office/drawing/2014/main" id="{75EDDCFE-F02A-4C60-85F4-37C014CC4FE5}"/>
              </a:ext>
            </a:extLst>
          </p:cNvPr>
          <p:cNvCxnSpPr>
            <a:cxnSpLocks/>
          </p:cNvCxnSpPr>
          <p:nvPr/>
        </p:nvCxnSpPr>
        <p:spPr>
          <a:xfrm>
            <a:off x="7038779" y="91391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6" name="Straight Connector 295" title="q lines">
            <a:extLst>
              <a:ext uri="{FF2B5EF4-FFF2-40B4-BE49-F238E27FC236}">
                <a16:creationId xmlns:a16="http://schemas.microsoft.com/office/drawing/2014/main" id="{1714AD14-2BF7-444F-866E-F2D55CDE28AF}"/>
              </a:ext>
            </a:extLst>
          </p:cNvPr>
          <p:cNvCxnSpPr>
            <a:cxnSpLocks/>
          </p:cNvCxnSpPr>
          <p:nvPr/>
        </p:nvCxnSpPr>
        <p:spPr>
          <a:xfrm>
            <a:off x="6391497" y="611879"/>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28" name="Group 427" title="Milestone Text">
            <a:extLst>
              <a:ext uri="{FF2B5EF4-FFF2-40B4-BE49-F238E27FC236}">
                <a16:creationId xmlns:a16="http://schemas.microsoft.com/office/drawing/2014/main" id="{101FBA61-D875-4BD9-86CE-E9EF3A7B8E5E}"/>
              </a:ext>
            </a:extLst>
          </p:cNvPr>
          <p:cNvGrpSpPr/>
          <p:nvPr/>
        </p:nvGrpSpPr>
        <p:grpSpPr>
          <a:xfrm>
            <a:off x="1637941" y="1943505"/>
            <a:ext cx="1584278" cy="426666"/>
            <a:chOff x="1415306" y="4056854"/>
            <a:chExt cx="1584278" cy="426666"/>
          </a:xfrm>
        </p:grpSpPr>
        <p:sp>
          <p:nvSpPr>
            <p:cNvPr id="429" name="TextBox 428">
              <a:extLst>
                <a:ext uri="{FF2B5EF4-FFF2-40B4-BE49-F238E27FC236}">
                  <a16:creationId xmlns:a16="http://schemas.microsoft.com/office/drawing/2014/main" id="{1655AB61-CBD1-4D5E-8D72-475DE1537FFE}"/>
                </a:ext>
              </a:extLst>
            </p:cNvPr>
            <p:cNvSpPr txBox="1"/>
            <p:nvPr/>
          </p:nvSpPr>
          <p:spPr>
            <a:xfrm>
              <a:off x="1415306" y="4056854"/>
              <a:ext cx="1294782" cy="153888"/>
            </a:xfrm>
            <a:prstGeom prst="rect">
              <a:avLst/>
            </a:prstGeom>
            <a:noFill/>
          </p:spPr>
          <p:txBody>
            <a:bodyPr wrap="square" lIns="0" tIns="0" rIns="0" bIns="0" rtlCol="0">
              <a:spAutoFit/>
            </a:bodyPr>
            <a:lstStyle/>
            <a:p>
              <a:pPr algn="ctr"/>
              <a:r>
                <a:rPr lang="en-US" sz="1000" b="1" dirty="0" err="1">
                  <a:solidFill>
                    <a:schemeClr val="tx1">
                      <a:lumMod val="75000"/>
                      <a:lumOff val="25000"/>
                    </a:schemeClr>
                  </a:solidFill>
                </a:rPr>
                <a:t>InCUS</a:t>
              </a:r>
              <a:r>
                <a:rPr lang="en-US" sz="1000" b="1" dirty="0">
                  <a:solidFill>
                    <a:schemeClr val="tx1">
                      <a:lumMod val="75000"/>
                      <a:lumOff val="25000"/>
                    </a:schemeClr>
                  </a:solidFill>
                </a:rPr>
                <a:t> Meeting</a:t>
              </a:r>
            </a:p>
          </p:txBody>
        </p:sp>
        <p:sp>
          <p:nvSpPr>
            <p:cNvPr id="430" name="TextBox 429">
              <a:extLst>
                <a:ext uri="{FF2B5EF4-FFF2-40B4-BE49-F238E27FC236}">
                  <a16:creationId xmlns:a16="http://schemas.microsoft.com/office/drawing/2014/main" id="{861D43DC-1C40-49D1-8FF4-1E1AE9A7D0E5}"/>
                </a:ext>
              </a:extLst>
            </p:cNvPr>
            <p:cNvSpPr txBox="1"/>
            <p:nvPr/>
          </p:nvSpPr>
          <p:spPr>
            <a:xfrm>
              <a:off x="1704803" y="4247783"/>
              <a:ext cx="1294781" cy="235737"/>
            </a:xfrm>
            <a:prstGeom prst="rect">
              <a:avLst/>
            </a:prstGeom>
            <a:noFill/>
          </p:spPr>
          <p:txBody>
            <a:bodyPr wrap="square" lIns="0" tIns="0" rIns="0" bIns="0" rtlCol="0">
              <a:noAutofit/>
            </a:bodyPr>
            <a:lstStyle/>
            <a:p>
              <a:r>
                <a:rPr lang="en-US" sz="1000" dirty="0">
                  <a:solidFill>
                    <a:schemeClr val="tx1">
                      <a:lumMod val="75000"/>
                      <a:lumOff val="25000"/>
                    </a:schemeClr>
                  </a:solidFill>
                </a:rPr>
                <a:t>March 2019 </a:t>
              </a:r>
            </a:p>
          </p:txBody>
        </p:sp>
      </p:grpSp>
      <p:cxnSp>
        <p:nvCxnSpPr>
          <p:cNvPr id="431" name="Straight Connector 430" descr="Time line">
            <a:extLst>
              <a:ext uri="{FF2B5EF4-FFF2-40B4-BE49-F238E27FC236}">
                <a16:creationId xmlns:a16="http://schemas.microsoft.com/office/drawing/2014/main" id="{0C076C92-2C46-4B99-A8AE-9C07BCA14476}"/>
              </a:ext>
            </a:extLst>
          </p:cNvPr>
          <p:cNvCxnSpPr>
            <a:cxnSpLocks/>
          </p:cNvCxnSpPr>
          <p:nvPr/>
        </p:nvCxnSpPr>
        <p:spPr>
          <a:xfrm flipH="1">
            <a:off x="2078711" y="2632575"/>
            <a:ext cx="7471117" cy="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432" name="Group 431" descr="Year 1">
            <a:extLst>
              <a:ext uri="{FF2B5EF4-FFF2-40B4-BE49-F238E27FC236}">
                <a16:creationId xmlns:a16="http://schemas.microsoft.com/office/drawing/2014/main" id="{473D3D19-3677-4500-8133-A802D4675155}"/>
              </a:ext>
            </a:extLst>
          </p:cNvPr>
          <p:cNvGrpSpPr/>
          <p:nvPr/>
        </p:nvGrpSpPr>
        <p:grpSpPr>
          <a:xfrm>
            <a:off x="1385737" y="2349711"/>
            <a:ext cx="7290624" cy="944925"/>
            <a:chOff x="315989" y="5470190"/>
            <a:chExt cx="7290624" cy="944925"/>
          </a:xfrm>
        </p:grpSpPr>
        <p:sp>
          <p:nvSpPr>
            <p:cNvPr id="433" name="Oval 432">
              <a:extLst>
                <a:ext uri="{FF2B5EF4-FFF2-40B4-BE49-F238E27FC236}">
                  <a16:creationId xmlns:a16="http://schemas.microsoft.com/office/drawing/2014/main" id="{F1C07A48-663F-4D6E-A596-F82FB84EADDF}"/>
                </a:ext>
              </a:extLst>
            </p:cNvPr>
            <p:cNvSpPr/>
            <p:nvPr/>
          </p:nvSpPr>
          <p:spPr>
            <a:xfrm>
              <a:off x="3031993" y="590339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Oval 433">
              <a:extLst>
                <a:ext uri="{FF2B5EF4-FFF2-40B4-BE49-F238E27FC236}">
                  <a16:creationId xmlns:a16="http://schemas.microsoft.com/office/drawing/2014/main" id="{3A29DAF1-D193-4088-818F-420FB41D2DD4}"/>
                </a:ext>
              </a:extLst>
            </p:cNvPr>
            <p:cNvSpPr/>
            <p:nvPr/>
          </p:nvSpPr>
          <p:spPr>
            <a:xfrm>
              <a:off x="2374364" y="590339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Oval 434">
              <a:extLst>
                <a:ext uri="{FF2B5EF4-FFF2-40B4-BE49-F238E27FC236}">
                  <a16:creationId xmlns:a16="http://schemas.microsoft.com/office/drawing/2014/main" id="{DD720ABF-A28D-42A7-9C3F-2CC505861076}"/>
                </a:ext>
              </a:extLst>
            </p:cNvPr>
            <p:cNvSpPr/>
            <p:nvPr/>
          </p:nvSpPr>
          <p:spPr>
            <a:xfrm>
              <a:off x="1716538" y="5896892"/>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Oval 435">
              <a:extLst>
                <a:ext uri="{FF2B5EF4-FFF2-40B4-BE49-F238E27FC236}">
                  <a16:creationId xmlns:a16="http://schemas.microsoft.com/office/drawing/2014/main" id="{4747F846-6DC3-45CE-BFDB-42F6368ACA9B}"/>
                </a:ext>
              </a:extLst>
            </p:cNvPr>
            <p:cNvSpPr/>
            <p:nvPr/>
          </p:nvSpPr>
          <p:spPr>
            <a:xfrm>
              <a:off x="1087591" y="5901695"/>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7" name="Straight Connector 436" title="q lines">
              <a:extLst>
                <a:ext uri="{FF2B5EF4-FFF2-40B4-BE49-F238E27FC236}">
                  <a16:creationId xmlns:a16="http://schemas.microsoft.com/office/drawing/2014/main" id="{DBFACDBD-AB98-4712-A38C-B4671D2751D2}"/>
                </a:ext>
              </a:extLst>
            </p:cNvPr>
            <p:cNvCxnSpPr>
              <a:cxnSpLocks/>
            </p:cNvCxnSpPr>
            <p:nvPr/>
          </p:nvCxnSpPr>
          <p:spPr>
            <a:xfrm>
              <a:off x="2472827" y="5470190"/>
              <a:ext cx="2229" cy="33906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8" name="Straight Connector 437" title="q lines">
              <a:extLst>
                <a:ext uri="{FF2B5EF4-FFF2-40B4-BE49-F238E27FC236}">
                  <a16:creationId xmlns:a16="http://schemas.microsoft.com/office/drawing/2014/main" id="{B3DAA47D-E9CA-411A-98D9-F31EEBD7B1B7}"/>
                </a:ext>
              </a:extLst>
            </p:cNvPr>
            <p:cNvCxnSpPr>
              <a:cxnSpLocks/>
            </p:cNvCxnSpPr>
            <p:nvPr/>
          </p:nvCxnSpPr>
          <p:spPr>
            <a:xfrm>
              <a:off x="3122338" y="564378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9" name="TextBox 438">
              <a:extLst>
                <a:ext uri="{FF2B5EF4-FFF2-40B4-BE49-F238E27FC236}">
                  <a16:creationId xmlns:a16="http://schemas.microsoft.com/office/drawing/2014/main" id="{440F826E-04BE-475E-A10B-2B5531F89AE0}"/>
                </a:ext>
              </a:extLst>
            </p:cNvPr>
            <p:cNvSpPr txBox="1"/>
            <p:nvPr/>
          </p:nvSpPr>
          <p:spPr>
            <a:xfrm>
              <a:off x="315989" y="5883990"/>
              <a:ext cx="569010" cy="235737"/>
            </a:xfrm>
            <a:prstGeom prst="rect">
              <a:avLst/>
            </a:prstGeom>
            <a:noFill/>
          </p:spPr>
          <p:txBody>
            <a:bodyPr wrap="square" lIns="0" tIns="0" rIns="0" bIns="0" rtlCol="0">
              <a:noAutofit/>
            </a:bodyPr>
            <a:lstStyle/>
            <a:p>
              <a:pPr algn="ctr"/>
              <a:r>
                <a:rPr lang="en-US" b="1" dirty="0">
                  <a:solidFill>
                    <a:schemeClr val="accent3">
                      <a:lumMod val="75000"/>
                    </a:schemeClr>
                  </a:solidFill>
                </a:rPr>
                <a:t>2019</a:t>
              </a:r>
            </a:p>
            <a:p>
              <a:pPr algn="ctr"/>
              <a:endParaRPr lang="en-US" sz="1000" b="1" dirty="0">
                <a:solidFill>
                  <a:schemeClr val="tx1">
                    <a:lumMod val="75000"/>
                    <a:lumOff val="25000"/>
                  </a:schemeClr>
                </a:solidFill>
              </a:endParaRPr>
            </a:p>
          </p:txBody>
        </p:sp>
        <p:cxnSp>
          <p:nvCxnSpPr>
            <p:cNvPr id="440" name="Straight Connector 439" title="q lines">
              <a:extLst>
                <a:ext uri="{FF2B5EF4-FFF2-40B4-BE49-F238E27FC236}">
                  <a16:creationId xmlns:a16="http://schemas.microsoft.com/office/drawing/2014/main" id="{6931EAEC-9490-4206-8078-A5DE9F3B29A9}"/>
                </a:ext>
              </a:extLst>
            </p:cNvPr>
            <p:cNvCxnSpPr>
              <a:cxnSpLocks/>
            </p:cNvCxnSpPr>
            <p:nvPr/>
          </p:nvCxnSpPr>
          <p:spPr>
            <a:xfrm>
              <a:off x="1827774" y="564378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1" name="Rectangle: Rounded Corners 440" title="Year Bar">
              <a:extLst>
                <a:ext uri="{FF2B5EF4-FFF2-40B4-BE49-F238E27FC236}">
                  <a16:creationId xmlns:a16="http://schemas.microsoft.com/office/drawing/2014/main" id="{3DAF0EFE-9AB4-4464-8D88-5C104A46189D}"/>
                </a:ext>
              </a:extLst>
            </p:cNvPr>
            <p:cNvSpPr/>
            <p:nvPr/>
          </p:nvSpPr>
          <p:spPr>
            <a:xfrm>
              <a:off x="1147186" y="6240176"/>
              <a:ext cx="6459427" cy="17493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Connector 441" title="q lines">
              <a:extLst>
                <a:ext uri="{FF2B5EF4-FFF2-40B4-BE49-F238E27FC236}">
                  <a16:creationId xmlns:a16="http://schemas.microsoft.com/office/drawing/2014/main" id="{809E97E1-8B23-4CCF-AAA2-540C486F4AEC}"/>
                </a:ext>
              </a:extLst>
            </p:cNvPr>
            <p:cNvCxnSpPr>
              <a:cxnSpLocks/>
            </p:cNvCxnSpPr>
            <p:nvPr/>
          </p:nvCxnSpPr>
          <p:spPr>
            <a:xfrm>
              <a:off x="1180492" y="5487338"/>
              <a:ext cx="0" cy="3219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445" name="Oval 444">
            <a:extLst>
              <a:ext uri="{FF2B5EF4-FFF2-40B4-BE49-F238E27FC236}">
                <a16:creationId xmlns:a16="http://schemas.microsoft.com/office/drawing/2014/main" id="{52FE9AFE-F19E-4D6F-AEAE-A627AF9831D8}"/>
              </a:ext>
            </a:extLst>
          </p:cNvPr>
          <p:cNvSpPr/>
          <p:nvPr/>
        </p:nvSpPr>
        <p:spPr>
          <a:xfrm>
            <a:off x="6679509" y="2786377"/>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Oval 445">
            <a:extLst>
              <a:ext uri="{FF2B5EF4-FFF2-40B4-BE49-F238E27FC236}">
                <a16:creationId xmlns:a16="http://schemas.microsoft.com/office/drawing/2014/main" id="{C5706EB7-072B-4552-83C8-6E0EFBC941B9}"/>
              </a:ext>
            </a:extLst>
          </p:cNvPr>
          <p:cNvSpPr/>
          <p:nvPr/>
        </p:nvSpPr>
        <p:spPr>
          <a:xfrm>
            <a:off x="6021880" y="2786377"/>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Oval 446">
            <a:extLst>
              <a:ext uri="{FF2B5EF4-FFF2-40B4-BE49-F238E27FC236}">
                <a16:creationId xmlns:a16="http://schemas.microsoft.com/office/drawing/2014/main" id="{5888575E-42E4-488E-9808-BDA9F2F48823}"/>
              </a:ext>
            </a:extLst>
          </p:cNvPr>
          <p:cNvSpPr/>
          <p:nvPr/>
        </p:nvSpPr>
        <p:spPr>
          <a:xfrm>
            <a:off x="5364054" y="2779873"/>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Oval 447">
            <a:extLst>
              <a:ext uri="{FF2B5EF4-FFF2-40B4-BE49-F238E27FC236}">
                <a16:creationId xmlns:a16="http://schemas.microsoft.com/office/drawing/2014/main" id="{38079219-C0D6-436F-BE60-BEE84D8029C5}"/>
              </a:ext>
            </a:extLst>
          </p:cNvPr>
          <p:cNvSpPr/>
          <p:nvPr/>
        </p:nvSpPr>
        <p:spPr>
          <a:xfrm>
            <a:off x="4735107" y="2784676"/>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Connector 448" title="q lines">
            <a:extLst>
              <a:ext uri="{FF2B5EF4-FFF2-40B4-BE49-F238E27FC236}">
                <a16:creationId xmlns:a16="http://schemas.microsoft.com/office/drawing/2014/main" id="{2FB9F964-3FB0-4FB3-810A-CDC7652E2D57}"/>
              </a:ext>
            </a:extLst>
          </p:cNvPr>
          <p:cNvCxnSpPr>
            <a:cxnSpLocks/>
          </p:cNvCxnSpPr>
          <p:nvPr/>
        </p:nvCxnSpPr>
        <p:spPr>
          <a:xfrm>
            <a:off x="6122572" y="2249897"/>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0" name="Straight Connector 449" title="q lines">
            <a:extLst>
              <a:ext uri="{FF2B5EF4-FFF2-40B4-BE49-F238E27FC236}">
                <a16:creationId xmlns:a16="http://schemas.microsoft.com/office/drawing/2014/main" id="{DFD47F29-7C4E-4943-B66A-99A765F4B666}"/>
              </a:ext>
            </a:extLst>
          </p:cNvPr>
          <p:cNvCxnSpPr>
            <a:cxnSpLocks/>
          </p:cNvCxnSpPr>
          <p:nvPr/>
        </p:nvCxnSpPr>
        <p:spPr>
          <a:xfrm>
            <a:off x="6769854" y="253515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1" name="Straight Connector 450" title="q lines">
            <a:extLst>
              <a:ext uri="{FF2B5EF4-FFF2-40B4-BE49-F238E27FC236}">
                <a16:creationId xmlns:a16="http://schemas.microsoft.com/office/drawing/2014/main" id="{50191919-7F5C-4E32-B4EF-50C3393B4015}"/>
              </a:ext>
            </a:extLst>
          </p:cNvPr>
          <p:cNvCxnSpPr>
            <a:cxnSpLocks/>
          </p:cNvCxnSpPr>
          <p:nvPr/>
        </p:nvCxnSpPr>
        <p:spPr>
          <a:xfrm>
            <a:off x="5475290" y="253515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3" name="Oval 452">
            <a:extLst>
              <a:ext uri="{FF2B5EF4-FFF2-40B4-BE49-F238E27FC236}">
                <a16:creationId xmlns:a16="http://schemas.microsoft.com/office/drawing/2014/main" id="{7A5D76C5-6CBF-43C8-8718-B5B9F3704F19}"/>
              </a:ext>
            </a:extLst>
          </p:cNvPr>
          <p:cNvSpPr/>
          <p:nvPr/>
        </p:nvSpPr>
        <p:spPr>
          <a:xfrm>
            <a:off x="9248126" y="2786377"/>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Oval 453">
            <a:extLst>
              <a:ext uri="{FF2B5EF4-FFF2-40B4-BE49-F238E27FC236}">
                <a16:creationId xmlns:a16="http://schemas.microsoft.com/office/drawing/2014/main" id="{F172D133-370B-47FC-B716-306A75003599}"/>
              </a:ext>
            </a:extLst>
          </p:cNvPr>
          <p:cNvSpPr/>
          <p:nvPr/>
        </p:nvSpPr>
        <p:spPr>
          <a:xfrm>
            <a:off x="8590497" y="2786377"/>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Oval 454">
            <a:extLst>
              <a:ext uri="{FF2B5EF4-FFF2-40B4-BE49-F238E27FC236}">
                <a16:creationId xmlns:a16="http://schemas.microsoft.com/office/drawing/2014/main" id="{57A5BE15-57D1-41D8-B597-CC4B78D08276}"/>
              </a:ext>
            </a:extLst>
          </p:cNvPr>
          <p:cNvSpPr/>
          <p:nvPr/>
        </p:nvSpPr>
        <p:spPr>
          <a:xfrm>
            <a:off x="7932671" y="2779873"/>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Oval 455">
            <a:extLst>
              <a:ext uri="{FF2B5EF4-FFF2-40B4-BE49-F238E27FC236}">
                <a16:creationId xmlns:a16="http://schemas.microsoft.com/office/drawing/2014/main" id="{99CC63A5-FC67-4FC5-89BE-AD5E84F6366B}"/>
              </a:ext>
            </a:extLst>
          </p:cNvPr>
          <p:cNvSpPr/>
          <p:nvPr/>
        </p:nvSpPr>
        <p:spPr>
          <a:xfrm>
            <a:off x="7303724" y="2784676"/>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7" name="Straight Connector 456" title="q lines">
            <a:extLst>
              <a:ext uri="{FF2B5EF4-FFF2-40B4-BE49-F238E27FC236}">
                <a16:creationId xmlns:a16="http://schemas.microsoft.com/office/drawing/2014/main" id="{22A6A439-C208-445B-B6E2-9CB99E45BD91}"/>
              </a:ext>
            </a:extLst>
          </p:cNvPr>
          <p:cNvCxnSpPr>
            <a:cxnSpLocks/>
          </p:cNvCxnSpPr>
          <p:nvPr/>
        </p:nvCxnSpPr>
        <p:spPr>
          <a:xfrm>
            <a:off x="8691189" y="2249897"/>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8" name="Straight Connector 457" title="q lines">
            <a:extLst>
              <a:ext uri="{FF2B5EF4-FFF2-40B4-BE49-F238E27FC236}">
                <a16:creationId xmlns:a16="http://schemas.microsoft.com/office/drawing/2014/main" id="{BBAD2ABD-9BD6-407D-97A7-4BBBCB7E602C}"/>
              </a:ext>
            </a:extLst>
          </p:cNvPr>
          <p:cNvCxnSpPr>
            <a:cxnSpLocks/>
          </p:cNvCxnSpPr>
          <p:nvPr/>
        </p:nvCxnSpPr>
        <p:spPr>
          <a:xfrm>
            <a:off x="9338471" y="253515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9" name="Straight Connector 458" title="q lines">
            <a:extLst>
              <a:ext uri="{FF2B5EF4-FFF2-40B4-BE49-F238E27FC236}">
                <a16:creationId xmlns:a16="http://schemas.microsoft.com/office/drawing/2014/main" id="{CE23EBDB-2D28-40B7-869C-21C71F44FFCD}"/>
              </a:ext>
            </a:extLst>
          </p:cNvPr>
          <p:cNvCxnSpPr>
            <a:cxnSpLocks/>
          </p:cNvCxnSpPr>
          <p:nvPr/>
        </p:nvCxnSpPr>
        <p:spPr>
          <a:xfrm>
            <a:off x="8043907" y="253515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0" name="Straight Connector 459" title="q lines">
            <a:extLst>
              <a:ext uri="{FF2B5EF4-FFF2-40B4-BE49-F238E27FC236}">
                <a16:creationId xmlns:a16="http://schemas.microsoft.com/office/drawing/2014/main" id="{F3249216-E461-44AD-A82C-C0ABC33861EE}"/>
              </a:ext>
            </a:extLst>
          </p:cNvPr>
          <p:cNvCxnSpPr>
            <a:cxnSpLocks/>
          </p:cNvCxnSpPr>
          <p:nvPr/>
        </p:nvCxnSpPr>
        <p:spPr>
          <a:xfrm>
            <a:off x="7396625" y="2249897"/>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9" name="Group 468" title="Milestone Text">
            <a:extLst>
              <a:ext uri="{FF2B5EF4-FFF2-40B4-BE49-F238E27FC236}">
                <a16:creationId xmlns:a16="http://schemas.microsoft.com/office/drawing/2014/main" id="{FD2B4196-5D89-4FD5-88FF-510ED9D2CF59}"/>
              </a:ext>
            </a:extLst>
          </p:cNvPr>
          <p:cNvGrpSpPr/>
          <p:nvPr/>
        </p:nvGrpSpPr>
        <p:grpSpPr>
          <a:xfrm>
            <a:off x="1891253" y="3417040"/>
            <a:ext cx="1583436" cy="620151"/>
            <a:chOff x="1063240" y="3863123"/>
            <a:chExt cx="1583436" cy="620151"/>
          </a:xfrm>
        </p:grpSpPr>
        <p:sp>
          <p:nvSpPr>
            <p:cNvPr id="470" name="TextBox 469">
              <a:extLst>
                <a:ext uri="{FF2B5EF4-FFF2-40B4-BE49-F238E27FC236}">
                  <a16:creationId xmlns:a16="http://schemas.microsoft.com/office/drawing/2014/main" id="{55183C5E-2E4C-4828-9775-772EEDB99FEC}"/>
                </a:ext>
              </a:extLst>
            </p:cNvPr>
            <p:cNvSpPr txBox="1"/>
            <p:nvPr/>
          </p:nvSpPr>
          <p:spPr>
            <a:xfrm>
              <a:off x="1063240" y="3863123"/>
              <a:ext cx="1294782" cy="307777"/>
            </a:xfrm>
            <a:prstGeom prst="rect">
              <a:avLst/>
            </a:prstGeom>
            <a:noFill/>
          </p:spPr>
          <p:txBody>
            <a:bodyPr wrap="square" lIns="0" tIns="0" rIns="0" bIns="0" rtlCol="0">
              <a:spAutoFit/>
            </a:bodyPr>
            <a:lstStyle/>
            <a:p>
              <a:pPr algn="r"/>
              <a:r>
                <a:rPr lang="en-US" sz="1000" b="1" dirty="0">
                  <a:solidFill>
                    <a:schemeClr val="tx1">
                      <a:lumMod val="75000"/>
                      <a:lumOff val="25000"/>
                    </a:schemeClr>
                  </a:solidFill>
                </a:rPr>
                <a:t>Planning Committee Meeting</a:t>
              </a:r>
            </a:p>
          </p:txBody>
        </p:sp>
        <p:sp>
          <p:nvSpPr>
            <p:cNvPr id="471" name="TextBox 470">
              <a:extLst>
                <a:ext uri="{FF2B5EF4-FFF2-40B4-BE49-F238E27FC236}">
                  <a16:creationId xmlns:a16="http://schemas.microsoft.com/office/drawing/2014/main" id="{6183F65A-58CD-4618-A2F0-809C7DB7D9D0}"/>
                </a:ext>
              </a:extLst>
            </p:cNvPr>
            <p:cNvSpPr txBox="1"/>
            <p:nvPr/>
          </p:nvSpPr>
          <p:spPr>
            <a:xfrm>
              <a:off x="1351895" y="4247537"/>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March 2020</a:t>
              </a:r>
            </a:p>
          </p:txBody>
        </p:sp>
      </p:grpSp>
      <p:cxnSp>
        <p:nvCxnSpPr>
          <p:cNvPr id="472" name="Straight Connector 471" descr="Time line">
            <a:extLst>
              <a:ext uri="{FF2B5EF4-FFF2-40B4-BE49-F238E27FC236}">
                <a16:creationId xmlns:a16="http://schemas.microsoft.com/office/drawing/2014/main" id="{B5E5DB7D-BAD4-4547-9653-843439D9AEAB}"/>
              </a:ext>
            </a:extLst>
          </p:cNvPr>
          <p:cNvCxnSpPr>
            <a:cxnSpLocks/>
          </p:cNvCxnSpPr>
          <p:nvPr/>
        </p:nvCxnSpPr>
        <p:spPr>
          <a:xfrm flipH="1">
            <a:off x="2846014" y="4299841"/>
            <a:ext cx="7512964" cy="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473" name="Group 472" descr="Year 1">
            <a:extLst>
              <a:ext uri="{FF2B5EF4-FFF2-40B4-BE49-F238E27FC236}">
                <a16:creationId xmlns:a16="http://schemas.microsoft.com/office/drawing/2014/main" id="{7AA02959-AB1E-40ED-A562-4253B4082C10}"/>
              </a:ext>
            </a:extLst>
          </p:cNvPr>
          <p:cNvGrpSpPr/>
          <p:nvPr/>
        </p:nvGrpSpPr>
        <p:grpSpPr>
          <a:xfrm>
            <a:off x="2210190" y="4016977"/>
            <a:ext cx="7290624" cy="943259"/>
            <a:chOff x="315989" y="5470190"/>
            <a:chExt cx="7290624" cy="943259"/>
          </a:xfrm>
        </p:grpSpPr>
        <p:sp>
          <p:nvSpPr>
            <p:cNvPr id="474" name="Oval 473">
              <a:extLst>
                <a:ext uri="{FF2B5EF4-FFF2-40B4-BE49-F238E27FC236}">
                  <a16:creationId xmlns:a16="http://schemas.microsoft.com/office/drawing/2014/main" id="{87828E39-5ED4-4740-A787-F69817C3B599}"/>
                </a:ext>
              </a:extLst>
            </p:cNvPr>
            <p:cNvSpPr/>
            <p:nvPr/>
          </p:nvSpPr>
          <p:spPr>
            <a:xfrm>
              <a:off x="3031993" y="590339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Oval 474">
              <a:extLst>
                <a:ext uri="{FF2B5EF4-FFF2-40B4-BE49-F238E27FC236}">
                  <a16:creationId xmlns:a16="http://schemas.microsoft.com/office/drawing/2014/main" id="{A9DF0BA9-D982-4686-9DB8-DB21867559C1}"/>
                </a:ext>
              </a:extLst>
            </p:cNvPr>
            <p:cNvSpPr/>
            <p:nvPr/>
          </p:nvSpPr>
          <p:spPr>
            <a:xfrm>
              <a:off x="2374364" y="590339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Oval 475">
              <a:extLst>
                <a:ext uri="{FF2B5EF4-FFF2-40B4-BE49-F238E27FC236}">
                  <a16:creationId xmlns:a16="http://schemas.microsoft.com/office/drawing/2014/main" id="{E4309AA1-AE3B-4977-9E43-D3ED9833862F}"/>
                </a:ext>
              </a:extLst>
            </p:cNvPr>
            <p:cNvSpPr/>
            <p:nvPr/>
          </p:nvSpPr>
          <p:spPr>
            <a:xfrm>
              <a:off x="1716538" y="5896892"/>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Oval 476">
              <a:extLst>
                <a:ext uri="{FF2B5EF4-FFF2-40B4-BE49-F238E27FC236}">
                  <a16:creationId xmlns:a16="http://schemas.microsoft.com/office/drawing/2014/main" id="{3775C10F-4169-4F07-8C8C-31B045F15372}"/>
                </a:ext>
              </a:extLst>
            </p:cNvPr>
            <p:cNvSpPr/>
            <p:nvPr/>
          </p:nvSpPr>
          <p:spPr>
            <a:xfrm>
              <a:off x="1087591" y="5901695"/>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8" name="Straight Connector 477" title="q lines">
              <a:extLst>
                <a:ext uri="{FF2B5EF4-FFF2-40B4-BE49-F238E27FC236}">
                  <a16:creationId xmlns:a16="http://schemas.microsoft.com/office/drawing/2014/main" id="{E86DF189-08E2-4DC4-BF51-206FFEBBB783}"/>
                </a:ext>
              </a:extLst>
            </p:cNvPr>
            <p:cNvCxnSpPr>
              <a:cxnSpLocks/>
            </p:cNvCxnSpPr>
            <p:nvPr/>
          </p:nvCxnSpPr>
          <p:spPr>
            <a:xfrm>
              <a:off x="2472827" y="5470190"/>
              <a:ext cx="2229" cy="33906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9" name="Straight Connector 478" title="q lines">
              <a:extLst>
                <a:ext uri="{FF2B5EF4-FFF2-40B4-BE49-F238E27FC236}">
                  <a16:creationId xmlns:a16="http://schemas.microsoft.com/office/drawing/2014/main" id="{FD125E94-4ED8-417B-9500-FBEA9EB8A19C}"/>
                </a:ext>
              </a:extLst>
            </p:cNvPr>
            <p:cNvCxnSpPr>
              <a:cxnSpLocks/>
            </p:cNvCxnSpPr>
            <p:nvPr/>
          </p:nvCxnSpPr>
          <p:spPr>
            <a:xfrm>
              <a:off x="3122338" y="564378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0" name="TextBox 479">
              <a:extLst>
                <a:ext uri="{FF2B5EF4-FFF2-40B4-BE49-F238E27FC236}">
                  <a16:creationId xmlns:a16="http://schemas.microsoft.com/office/drawing/2014/main" id="{210AF8F1-66D0-404E-94F4-E3276035E2C1}"/>
                </a:ext>
              </a:extLst>
            </p:cNvPr>
            <p:cNvSpPr txBox="1"/>
            <p:nvPr/>
          </p:nvSpPr>
          <p:spPr>
            <a:xfrm>
              <a:off x="315989" y="5883990"/>
              <a:ext cx="569010" cy="235737"/>
            </a:xfrm>
            <a:prstGeom prst="rect">
              <a:avLst/>
            </a:prstGeom>
            <a:noFill/>
          </p:spPr>
          <p:txBody>
            <a:bodyPr wrap="square" lIns="0" tIns="0" rIns="0" bIns="0" rtlCol="0">
              <a:noAutofit/>
            </a:bodyPr>
            <a:lstStyle/>
            <a:p>
              <a:pPr algn="ctr"/>
              <a:r>
                <a:rPr lang="en-US" b="1" dirty="0">
                  <a:solidFill>
                    <a:srgbClr val="92D050"/>
                  </a:solidFill>
                </a:rPr>
                <a:t>2020</a:t>
              </a:r>
            </a:p>
            <a:p>
              <a:pPr algn="ctr"/>
              <a:endParaRPr lang="en-US" sz="1000" b="1" dirty="0">
                <a:solidFill>
                  <a:schemeClr val="tx1">
                    <a:lumMod val="75000"/>
                    <a:lumOff val="25000"/>
                  </a:schemeClr>
                </a:solidFill>
              </a:endParaRPr>
            </a:p>
          </p:txBody>
        </p:sp>
        <p:cxnSp>
          <p:nvCxnSpPr>
            <p:cNvPr id="481" name="Straight Connector 480" title="q lines">
              <a:extLst>
                <a:ext uri="{FF2B5EF4-FFF2-40B4-BE49-F238E27FC236}">
                  <a16:creationId xmlns:a16="http://schemas.microsoft.com/office/drawing/2014/main" id="{2A5152D3-DE4F-4497-83C0-C1D9C5FE9162}"/>
                </a:ext>
              </a:extLst>
            </p:cNvPr>
            <p:cNvCxnSpPr>
              <a:cxnSpLocks/>
            </p:cNvCxnSpPr>
            <p:nvPr/>
          </p:nvCxnSpPr>
          <p:spPr>
            <a:xfrm>
              <a:off x="1827774" y="564378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2" name="Rectangle: Rounded Corners 481" title="Year Bar">
              <a:extLst>
                <a:ext uri="{FF2B5EF4-FFF2-40B4-BE49-F238E27FC236}">
                  <a16:creationId xmlns:a16="http://schemas.microsoft.com/office/drawing/2014/main" id="{6A342677-7D07-448E-99F0-6B636F51FCBC}"/>
                </a:ext>
              </a:extLst>
            </p:cNvPr>
            <p:cNvSpPr/>
            <p:nvPr/>
          </p:nvSpPr>
          <p:spPr>
            <a:xfrm>
              <a:off x="1147186" y="6248857"/>
              <a:ext cx="6459427" cy="164592"/>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3" name="Straight Connector 482" title="q lines">
              <a:extLst>
                <a:ext uri="{FF2B5EF4-FFF2-40B4-BE49-F238E27FC236}">
                  <a16:creationId xmlns:a16="http://schemas.microsoft.com/office/drawing/2014/main" id="{811B58B8-63A9-40E7-8060-1C1073850028}"/>
                </a:ext>
              </a:extLst>
            </p:cNvPr>
            <p:cNvCxnSpPr>
              <a:cxnSpLocks/>
            </p:cNvCxnSpPr>
            <p:nvPr/>
          </p:nvCxnSpPr>
          <p:spPr>
            <a:xfrm>
              <a:off x="1180492" y="5487338"/>
              <a:ext cx="0" cy="3219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484" name="TextBox 483">
            <a:extLst>
              <a:ext uri="{FF2B5EF4-FFF2-40B4-BE49-F238E27FC236}">
                <a16:creationId xmlns:a16="http://schemas.microsoft.com/office/drawing/2014/main" id="{D97224A3-6EF7-4436-A266-0B3DE4C07D2C}"/>
              </a:ext>
            </a:extLst>
          </p:cNvPr>
          <p:cNvSpPr txBox="1"/>
          <p:nvPr/>
        </p:nvSpPr>
        <p:spPr>
          <a:xfrm>
            <a:off x="3567442" y="3414826"/>
            <a:ext cx="1294782" cy="307777"/>
          </a:xfrm>
          <a:prstGeom prst="rect">
            <a:avLst/>
          </a:prstGeom>
          <a:noFill/>
        </p:spPr>
        <p:txBody>
          <a:bodyPr wrap="square" lIns="0" tIns="0" rIns="0" bIns="0" rtlCol="0">
            <a:spAutoFit/>
          </a:bodyPr>
          <a:lstStyle/>
          <a:p>
            <a:r>
              <a:rPr lang="en-US" sz="1000" b="1" dirty="0">
                <a:solidFill>
                  <a:schemeClr val="tx1">
                    <a:lumMod val="75000"/>
                    <a:lumOff val="25000"/>
                  </a:schemeClr>
                </a:solidFill>
              </a:rPr>
              <a:t>Coalition Reviews Planning Committee</a:t>
            </a:r>
          </a:p>
        </p:txBody>
      </p:sp>
      <p:sp>
        <p:nvSpPr>
          <p:cNvPr id="485" name="TextBox 484">
            <a:extLst>
              <a:ext uri="{FF2B5EF4-FFF2-40B4-BE49-F238E27FC236}">
                <a16:creationId xmlns:a16="http://schemas.microsoft.com/office/drawing/2014/main" id="{57EAC26A-1438-4FD9-BBBA-F1A3F976C8DF}"/>
              </a:ext>
            </a:extLst>
          </p:cNvPr>
          <p:cNvSpPr txBox="1"/>
          <p:nvPr/>
        </p:nvSpPr>
        <p:spPr>
          <a:xfrm>
            <a:off x="3212582" y="3800237"/>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April 2020</a:t>
            </a:r>
          </a:p>
        </p:txBody>
      </p:sp>
      <p:sp>
        <p:nvSpPr>
          <p:cNvPr id="486" name="Oval 485">
            <a:extLst>
              <a:ext uri="{FF2B5EF4-FFF2-40B4-BE49-F238E27FC236}">
                <a16:creationId xmlns:a16="http://schemas.microsoft.com/office/drawing/2014/main" id="{20F06E25-EB76-485A-9EA5-E54A16E63489}"/>
              </a:ext>
            </a:extLst>
          </p:cNvPr>
          <p:cNvSpPr/>
          <p:nvPr/>
        </p:nvSpPr>
        <p:spPr>
          <a:xfrm>
            <a:off x="7503962" y="4453643"/>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Oval 486">
            <a:extLst>
              <a:ext uri="{FF2B5EF4-FFF2-40B4-BE49-F238E27FC236}">
                <a16:creationId xmlns:a16="http://schemas.microsoft.com/office/drawing/2014/main" id="{04E2C45E-A7AA-49ED-B731-5F2BB4E57FD5}"/>
              </a:ext>
            </a:extLst>
          </p:cNvPr>
          <p:cNvSpPr/>
          <p:nvPr/>
        </p:nvSpPr>
        <p:spPr>
          <a:xfrm>
            <a:off x="6846333" y="4453643"/>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Oval 487">
            <a:extLst>
              <a:ext uri="{FF2B5EF4-FFF2-40B4-BE49-F238E27FC236}">
                <a16:creationId xmlns:a16="http://schemas.microsoft.com/office/drawing/2014/main" id="{B39B6016-CD50-431D-AE94-FABDBA5E6032}"/>
              </a:ext>
            </a:extLst>
          </p:cNvPr>
          <p:cNvSpPr/>
          <p:nvPr/>
        </p:nvSpPr>
        <p:spPr>
          <a:xfrm>
            <a:off x="6188507" y="4447139"/>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Oval 488">
            <a:extLst>
              <a:ext uri="{FF2B5EF4-FFF2-40B4-BE49-F238E27FC236}">
                <a16:creationId xmlns:a16="http://schemas.microsoft.com/office/drawing/2014/main" id="{57AF3563-8CA0-4C87-8A2A-AE16C7B17A42}"/>
              </a:ext>
            </a:extLst>
          </p:cNvPr>
          <p:cNvSpPr/>
          <p:nvPr/>
        </p:nvSpPr>
        <p:spPr>
          <a:xfrm>
            <a:off x="5559560" y="4451942"/>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0" name="Straight Connector 489" title="q lines">
            <a:extLst>
              <a:ext uri="{FF2B5EF4-FFF2-40B4-BE49-F238E27FC236}">
                <a16:creationId xmlns:a16="http://schemas.microsoft.com/office/drawing/2014/main" id="{F226E06D-C891-4F9B-947F-E784547DD6AB}"/>
              </a:ext>
            </a:extLst>
          </p:cNvPr>
          <p:cNvCxnSpPr>
            <a:cxnSpLocks/>
          </p:cNvCxnSpPr>
          <p:nvPr/>
        </p:nvCxnSpPr>
        <p:spPr>
          <a:xfrm>
            <a:off x="6947025" y="3900385"/>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1" name="Straight Connector 490" title="q lines">
            <a:extLst>
              <a:ext uri="{FF2B5EF4-FFF2-40B4-BE49-F238E27FC236}">
                <a16:creationId xmlns:a16="http://schemas.microsoft.com/office/drawing/2014/main" id="{2133F51C-714D-4113-8A5F-69978D76B1A4}"/>
              </a:ext>
            </a:extLst>
          </p:cNvPr>
          <p:cNvCxnSpPr>
            <a:cxnSpLocks/>
          </p:cNvCxnSpPr>
          <p:nvPr/>
        </p:nvCxnSpPr>
        <p:spPr>
          <a:xfrm>
            <a:off x="7594307" y="4202418"/>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2" name="Straight Connector 491" title="q lines">
            <a:extLst>
              <a:ext uri="{FF2B5EF4-FFF2-40B4-BE49-F238E27FC236}">
                <a16:creationId xmlns:a16="http://schemas.microsoft.com/office/drawing/2014/main" id="{216244B9-59D5-4ECC-BBEF-785BAEE6AEE2}"/>
              </a:ext>
            </a:extLst>
          </p:cNvPr>
          <p:cNvCxnSpPr>
            <a:cxnSpLocks/>
          </p:cNvCxnSpPr>
          <p:nvPr/>
        </p:nvCxnSpPr>
        <p:spPr>
          <a:xfrm>
            <a:off x="6299743" y="4202418"/>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3" name="Straight Connector 492" title="q lines">
            <a:extLst>
              <a:ext uri="{FF2B5EF4-FFF2-40B4-BE49-F238E27FC236}">
                <a16:creationId xmlns:a16="http://schemas.microsoft.com/office/drawing/2014/main" id="{66898E1A-EA59-4108-93BF-71D6FE0C4F32}"/>
              </a:ext>
            </a:extLst>
          </p:cNvPr>
          <p:cNvCxnSpPr>
            <a:cxnSpLocks/>
          </p:cNvCxnSpPr>
          <p:nvPr/>
        </p:nvCxnSpPr>
        <p:spPr>
          <a:xfrm>
            <a:off x="5652461" y="3900385"/>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4" name="Oval 493">
            <a:extLst>
              <a:ext uri="{FF2B5EF4-FFF2-40B4-BE49-F238E27FC236}">
                <a16:creationId xmlns:a16="http://schemas.microsoft.com/office/drawing/2014/main" id="{954D696B-B900-4DF5-821B-5890F2CE7B1C}"/>
              </a:ext>
            </a:extLst>
          </p:cNvPr>
          <p:cNvSpPr/>
          <p:nvPr/>
        </p:nvSpPr>
        <p:spPr>
          <a:xfrm>
            <a:off x="10072579" y="4453643"/>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Oval 494">
            <a:extLst>
              <a:ext uri="{FF2B5EF4-FFF2-40B4-BE49-F238E27FC236}">
                <a16:creationId xmlns:a16="http://schemas.microsoft.com/office/drawing/2014/main" id="{41E8D6AF-33E1-48C7-A4F7-40C56ED3FCDD}"/>
              </a:ext>
            </a:extLst>
          </p:cNvPr>
          <p:cNvSpPr/>
          <p:nvPr/>
        </p:nvSpPr>
        <p:spPr>
          <a:xfrm>
            <a:off x="9414950" y="4453643"/>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Oval 495">
            <a:extLst>
              <a:ext uri="{FF2B5EF4-FFF2-40B4-BE49-F238E27FC236}">
                <a16:creationId xmlns:a16="http://schemas.microsoft.com/office/drawing/2014/main" id="{8D8CBC1F-A92B-4F72-A79D-F3D8E8C7D60A}"/>
              </a:ext>
            </a:extLst>
          </p:cNvPr>
          <p:cNvSpPr/>
          <p:nvPr/>
        </p:nvSpPr>
        <p:spPr>
          <a:xfrm>
            <a:off x="8757124" y="4447139"/>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7" name="Oval 496">
            <a:extLst>
              <a:ext uri="{FF2B5EF4-FFF2-40B4-BE49-F238E27FC236}">
                <a16:creationId xmlns:a16="http://schemas.microsoft.com/office/drawing/2014/main" id="{8CABCAFF-229E-43D4-8709-62B5EAA75E06}"/>
              </a:ext>
            </a:extLst>
          </p:cNvPr>
          <p:cNvSpPr/>
          <p:nvPr/>
        </p:nvSpPr>
        <p:spPr>
          <a:xfrm>
            <a:off x="8128177" y="4451942"/>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8" name="Straight Connector 497" title="q lines">
            <a:extLst>
              <a:ext uri="{FF2B5EF4-FFF2-40B4-BE49-F238E27FC236}">
                <a16:creationId xmlns:a16="http://schemas.microsoft.com/office/drawing/2014/main" id="{16C97AF2-824D-4E0C-BA17-4DC655116818}"/>
              </a:ext>
            </a:extLst>
          </p:cNvPr>
          <p:cNvCxnSpPr>
            <a:cxnSpLocks/>
          </p:cNvCxnSpPr>
          <p:nvPr/>
        </p:nvCxnSpPr>
        <p:spPr>
          <a:xfrm>
            <a:off x="9515642" y="3900385"/>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9" name="Straight Connector 498" title="q lines">
            <a:extLst>
              <a:ext uri="{FF2B5EF4-FFF2-40B4-BE49-F238E27FC236}">
                <a16:creationId xmlns:a16="http://schemas.microsoft.com/office/drawing/2014/main" id="{BE4D1524-E3F7-42EB-8008-E81E043CADEA}"/>
              </a:ext>
            </a:extLst>
          </p:cNvPr>
          <p:cNvCxnSpPr>
            <a:cxnSpLocks/>
          </p:cNvCxnSpPr>
          <p:nvPr/>
        </p:nvCxnSpPr>
        <p:spPr>
          <a:xfrm>
            <a:off x="10162924" y="4202418"/>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0" name="Straight Connector 499" title="q lines">
            <a:extLst>
              <a:ext uri="{FF2B5EF4-FFF2-40B4-BE49-F238E27FC236}">
                <a16:creationId xmlns:a16="http://schemas.microsoft.com/office/drawing/2014/main" id="{E2C5F94B-64A4-47AD-ACF7-43AD50F325CA}"/>
              </a:ext>
            </a:extLst>
          </p:cNvPr>
          <p:cNvCxnSpPr>
            <a:cxnSpLocks/>
          </p:cNvCxnSpPr>
          <p:nvPr/>
        </p:nvCxnSpPr>
        <p:spPr>
          <a:xfrm>
            <a:off x="8868360" y="4202418"/>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1" name="Straight Connector 500" title="q lines">
            <a:extLst>
              <a:ext uri="{FF2B5EF4-FFF2-40B4-BE49-F238E27FC236}">
                <a16:creationId xmlns:a16="http://schemas.microsoft.com/office/drawing/2014/main" id="{38C3827D-E829-44CC-BAE2-AA24D37964A7}"/>
              </a:ext>
            </a:extLst>
          </p:cNvPr>
          <p:cNvCxnSpPr>
            <a:cxnSpLocks/>
          </p:cNvCxnSpPr>
          <p:nvPr/>
        </p:nvCxnSpPr>
        <p:spPr>
          <a:xfrm>
            <a:off x="8221078" y="3900385"/>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3" name="Straight Connector 512" descr="Time line">
            <a:extLst>
              <a:ext uri="{FF2B5EF4-FFF2-40B4-BE49-F238E27FC236}">
                <a16:creationId xmlns:a16="http://schemas.microsoft.com/office/drawing/2014/main" id="{05F4DB17-776C-4A6C-9561-2FF2506B8514}"/>
              </a:ext>
            </a:extLst>
          </p:cNvPr>
          <p:cNvCxnSpPr>
            <a:cxnSpLocks/>
          </p:cNvCxnSpPr>
          <p:nvPr/>
        </p:nvCxnSpPr>
        <p:spPr>
          <a:xfrm flipH="1">
            <a:off x="3717572" y="5983367"/>
            <a:ext cx="7471118" cy="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514" name="Group 513" descr="Year 1">
            <a:extLst>
              <a:ext uri="{FF2B5EF4-FFF2-40B4-BE49-F238E27FC236}">
                <a16:creationId xmlns:a16="http://schemas.microsoft.com/office/drawing/2014/main" id="{635A43AC-0ABB-48B4-A9E7-787782937F4D}"/>
              </a:ext>
            </a:extLst>
          </p:cNvPr>
          <p:cNvGrpSpPr/>
          <p:nvPr/>
        </p:nvGrpSpPr>
        <p:grpSpPr>
          <a:xfrm>
            <a:off x="3024598" y="5700503"/>
            <a:ext cx="7305452" cy="932698"/>
            <a:chOff x="315989" y="5470190"/>
            <a:chExt cx="7305452" cy="932698"/>
          </a:xfrm>
        </p:grpSpPr>
        <p:sp>
          <p:nvSpPr>
            <p:cNvPr id="515" name="Oval 514">
              <a:extLst>
                <a:ext uri="{FF2B5EF4-FFF2-40B4-BE49-F238E27FC236}">
                  <a16:creationId xmlns:a16="http://schemas.microsoft.com/office/drawing/2014/main" id="{CD76FFFC-98BB-4FF6-8F11-1165EA3D8A4C}"/>
                </a:ext>
              </a:extLst>
            </p:cNvPr>
            <p:cNvSpPr/>
            <p:nvPr/>
          </p:nvSpPr>
          <p:spPr>
            <a:xfrm>
              <a:off x="3031993" y="590339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Oval 515">
              <a:extLst>
                <a:ext uri="{FF2B5EF4-FFF2-40B4-BE49-F238E27FC236}">
                  <a16:creationId xmlns:a16="http://schemas.microsoft.com/office/drawing/2014/main" id="{FABB4C70-3952-45E5-B50C-A0E2EBF72F11}"/>
                </a:ext>
              </a:extLst>
            </p:cNvPr>
            <p:cNvSpPr/>
            <p:nvPr/>
          </p:nvSpPr>
          <p:spPr>
            <a:xfrm>
              <a:off x="2374364" y="5903396"/>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Oval 516">
              <a:extLst>
                <a:ext uri="{FF2B5EF4-FFF2-40B4-BE49-F238E27FC236}">
                  <a16:creationId xmlns:a16="http://schemas.microsoft.com/office/drawing/2014/main" id="{783CC605-7C06-473E-9D15-50DF13DD5507}"/>
                </a:ext>
              </a:extLst>
            </p:cNvPr>
            <p:cNvSpPr/>
            <p:nvPr/>
          </p:nvSpPr>
          <p:spPr>
            <a:xfrm>
              <a:off x="1716538" y="5896892"/>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Oval 517">
              <a:extLst>
                <a:ext uri="{FF2B5EF4-FFF2-40B4-BE49-F238E27FC236}">
                  <a16:creationId xmlns:a16="http://schemas.microsoft.com/office/drawing/2014/main" id="{0B822E5D-3F70-43D2-9253-F7D5CD6E30C4}"/>
                </a:ext>
              </a:extLst>
            </p:cNvPr>
            <p:cNvSpPr/>
            <p:nvPr/>
          </p:nvSpPr>
          <p:spPr>
            <a:xfrm>
              <a:off x="1087591" y="5901695"/>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9" name="Straight Connector 518" title="q lines">
              <a:extLst>
                <a:ext uri="{FF2B5EF4-FFF2-40B4-BE49-F238E27FC236}">
                  <a16:creationId xmlns:a16="http://schemas.microsoft.com/office/drawing/2014/main" id="{99DAE37F-448E-4877-8C66-E0F7D77B63ED}"/>
                </a:ext>
              </a:extLst>
            </p:cNvPr>
            <p:cNvCxnSpPr>
              <a:cxnSpLocks/>
            </p:cNvCxnSpPr>
            <p:nvPr/>
          </p:nvCxnSpPr>
          <p:spPr>
            <a:xfrm>
              <a:off x="2472827" y="5470190"/>
              <a:ext cx="2229" cy="33906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0" name="Straight Connector 519" title="q lines">
              <a:extLst>
                <a:ext uri="{FF2B5EF4-FFF2-40B4-BE49-F238E27FC236}">
                  <a16:creationId xmlns:a16="http://schemas.microsoft.com/office/drawing/2014/main" id="{FEB64D45-74C0-4893-AD9A-1FF5B478A4F3}"/>
                </a:ext>
              </a:extLst>
            </p:cNvPr>
            <p:cNvCxnSpPr>
              <a:cxnSpLocks/>
            </p:cNvCxnSpPr>
            <p:nvPr/>
          </p:nvCxnSpPr>
          <p:spPr>
            <a:xfrm>
              <a:off x="3122338" y="564378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1" name="TextBox 520">
              <a:extLst>
                <a:ext uri="{FF2B5EF4-FFF2-40B4-BE49-F238E27FC236}">
                  <a16:creationId xmlns:a16="http://schemas.microsoft.com/office/drawing/2014/main" id="{CE4545F0-58B8-45F9-A5A4-6CBEEF355B33}"/>
                </a:ext>
              </a:extLst>
            </p:cNvPr>
            <p:cNvSpPr txBox="1"/>
            <p:nvPr/>
          </p:nvSpPr>
          <p:spPr>
            <a:xfrm>
              <a:off x="315989" y="5883990"/>
              <a:ext cx="569010" cy="235737"/>
            </a:xfrm>
            <a:prstGeom prst="rect">
              <a:avLst/>
            </a:prstGeom>
            <a:noFill/>
          </p:spPr>
          <p:txBody>
            <a:bodyPr wrap="square" lIns="0" tIns="0" rIns="0" bIns="0" rtlCol="0">
              <a:noAutofit/>
            </a:bodyPr>
            <a:lstStyle/>
            <a:p>
              <a:pPr algn="ctr"/>
              <a:r>
                <a:rPr lang="en-US" b="1" dirty="0">
                  <a:solidFill>
                    <a:schemeClr val="tx2">
                      <a:lumMod val="50000"/>
                      <a:lumOff val="50000"/>
                    </a:schemeClr>
                  </a:solidFill>
                </a:rPr>
                <a:t>2021</a:t>
              </a:r>
            </a:p>
            <a:p>
              <a:pPr algn="ctr"/>
              <a:endParaRPr lang="en-US" sz="1000" b="1" dirty="0">
                <a:solidFill>
                  <a:schemeClr val="tx1">
                    <a:lumMod val="75000"/>
                    <a:lumOff val="25000"/>
                  </a:schemeClr>
                </a:solidFill>
              </a:endParaRPr>
            </a:p>
          </p:txBody>
        </p:sp>
        <p:cxnSp>
          <p:nvCxnSpPr>
            <p:cNvPr id="522" name="Straight Connector 521" title="q lines">
              <a:extLst>
                <a:ext uri="{FF2B5EF4-FFF2-40B4-BE49-F238E27FC236}">
                  <a16:creationId xmlns:a16="http://schemas.microsoft.com/office/drawing/2014/main" id="{9490F5AC-DF05-4F42-B5FE-5EC85A7F3BDE}"/>
                </a:ext>
              </a:extLst>
            </p:cNvPr>
            <p:cNvCxnSpPr>
              <a:cxnSpLocks/>
            </p:cNvCxnSpPr>
            <p:nvPr/>
          </p:nvCxnSpPr>
          <p:spPr>
            <a:xfrm>
              <a:off x="1827774" y="5643782"/>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3" name="Rectangle: Rounded Corners 522" title="Year Bar">
              <a:extLst>
                <a:ext uri="{FF2B5EF4-FFF2-40B4-BE49-F238E27FC236}">
                  <a16:creationId xmlns:a16="http://schemas.microsoft.com/office/drawing/2014/main" id="{780E7CF5-F774-41F5-B0A6-65C556FA6CEC}"/>
                </a:ext>
              </a:extLst>
            </p:cNvPr>
            <p:cNvSpPr/>
            <p:nvPr/>
          </p:nvSpPr>
          <p:spPr>
            <a:xfrm>
              <a:off x="1147186" y="6250076"/>
              <a:ext cx="6474255" cy="152812"/>
            </a:xfrm>
            <a:prstGeom prst="roundRect">
              <a:avLst>
                <a:gd name="adj" fmla="val 50000"/>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4" name="Straight Connector 523" title="q lines">
              <a:extLst>
                <a:ext uri="{FF2B5EF4-FFF2-40B4-BE49-F238E27FC236}">
                  <a16:creationId xmlns:a16="http://schemas.microsoft.com/office/drawing/2014/main" id="{870FD8FE-49B0-451D-AB31-65E2374EA7D5}"/>
                </a:ext>
              </a:extLst>
            </p:cNvPr>
            <p:cNvCxnSpPr>
              <a:cxnSpLocks/>
            </p:cNvCxnSpPr>
            <p:nvPr/>
          </p:nvCxnSpPr>
          <p:spPr>
            <a:xfrm>
              <a:off x="1180492" y="5487338"/>
              <a:ext cx="0" cy="32191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525" name="TextBox 524">
            <a:extLst>
              <a:ext uri="{FF2B5EF4-FFF2-40B4-BE49-F238E27FC236}">
                <a16:creationId xmlns:a16="http://schemas.microsoft.com/office/drawing/2014/main" id="{5BD4CE26-7B6E-4326-A221-55CA24F83469}"/>
              </a:ext>
            </a:extLst>
          </p:cNvPr>
          <p:cNvSpPr txBox="1"/>
          <p:nvPr/>
        </p:nvSpPr>
        <p:spPr>
          <a:xfrm>
            <a:off x="3889101" y="5126204"/>
            <a:ext cx="1294782" cy="307777"/>
          </a:xfrm>
          <a:prstGeom prst="rect">
            <a:avLst/>
          </a:prstGeom>
          <a:noFill/>
        </p:spPr>
        <p:txBody>
          <a:bodyPr wrap="square" lIns="0" tIns="0" rIns="0" bIns="0" rtlCol="0">
            <a:spAutoFit/>
          </a:bodyPr>
          <a:lstStyle/>
          <a:p>
            <a:pPr algn="ctr"/>
            <a:r>
              <a:rPr lang="en-US" sz="1000" b="1" dirty="0">
                <a:solidFill>
                  <a:schemeClr val="tx1">
                    <a:lumMod val="75000"/>
                    <a:lumOff val="25000"/>
                  </a:schemeClr>
                </a:solidFill>
              </a:rPr>
              <a:t>Review Committee’s Report Due</a:t>
            </a:r>
          </a:p>
        </p:txBody>
      </p:sp>
      <p:sp>
        <p:nvSpPr>
          <p:cNvPr id="526" name="TextBox 525">
            <a:extLst>
              <a:ext uri="{FF2B5EF4-FFF2-40B4-BE49-F238E27FC236}">
                <a16:creationId xmlns:a16="http://schemas.microsoft.com/office/drawing/2014/main" id="{52EC313A-FF35-404D-9BD0-8D404656907D}"/>
              </a:ext>
            </a:extLst>
          </p:cNvPr>
          <p:cNvSpPr txBox="1"/>
          <p:nvPr/>
        </p:nvSpPr>
        <p:spPr>
          <a:xfrm>
            <a:off x="3854142" y="5548641"/>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April 2021</a:t>
            </a:r>
          </a:p>
        </p:txBody>
      </p:sp>
      <p:sp>
        <p:nvSpPr>
          <p:cNvPr id="527" name="Oval 526">
            <a:extLst>
              <a:ext uri="{FF2B5EF4-FFF2-40B4-BE49-F238E27FC236}">
                <a16:creationId xmlns:a16="http://schemas.microsoft.com/office/drawing/2014/main" id="{EF0A7534-AA00-41C1-8308-EBFEA4920A66}"/>
              </a:ext>
            </a:extLst>
          </p:cNvPr>
          <p:cNvSpPr/>
          <p:nvPr/>
        </p:nvSpPr>
        <p:spPr>
          <a:xfrm>
            <a:off x="8318370" y="6137169"/>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Oval 527">
            <a:extLst>
              <a:ext uri="{FF2B5EF4-FFF2-40B4-BE49-F238E27FC236}">
                <a16:creationId xmlns:a16="http://schemas.microsoft.com/office/drawing/2014/main" id="{D69990DA-BFBA-44F5-AADF-578BBCB0C0C0}"/>
              </a:ext>
            </a:extLst>
          </p:cNvPr>
          <p:cNvSpPr/>
          <p:nvPr/>
        </p:nvSpPr>
        <p:spPr>
          <a:xfrm>
            <a:off x="7660741" y="6137169"/>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Oval 528">
            <a:extLst>
              <a:ext uri="{FF2B5EF4-FFF2-40B4-BE49-F238E27FC236}">
                <a16:creationId xmlns:a16="http://schemas.microsoft.com/office/drawing/2014/main" id="{5B797A8F-591C-401D-AE70-321AED4D724D}"/>
              </a:ext>
            </a:extLst>
          </p:cNvPr>
          <p:cNvSpPr/>
          <p:nvPr/>
        </p:nvSpPr>
        <p:spPr>
          <a:xfrm>
            <a:off x="7002915" y="6130665"/>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Oval 529">
            <a:extLst>
              <a:ext uri="{FF2B5EF4-FFF2-40B4-BE49-F238E27FC236}">
                <a16:creationId xmlns:a16="http://schemas.microsoft.com/office/drawing/2014/main" id="{CF2DFF20-C2C7-4D08-BA4D-B224DC954A68}"/>
              </a:ext>
            </a:extLst>
          </p:cNvPr>
          <p:cNvSpPr/>
          <p:nvPr/>
        </p:nvSpPr>
        <p:spPr>
          <a:xfrm>
            <a:off x="6373968" y="6135468"/>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1" name="Straight Connector 530" title="q lines">
            <a:extLst>
              <a:ext uri="{FF2B5EF4-FFF2-40B4-BE49-F238E27FC236}">
                <a16:creationId xmlns:a16="http://schemas.microsoft.com/office/drawing/2014/main" id="{FFF492E6-9017-4F25-AE80-BB266A4DCCA4}"/>
              </a:ext>
            </a:extLst>
          </p:cNvPr>
          <p:cNvCxnSpPr>
            <a:cxnSpLocks/>
          </p:cNvCxnSpPr>
          <p:nvPr/>
        </p:nvCxnSpPr>
        <p:spPr>
          <a:xfrm>
            <a:off x="7761433" y="5583911"/>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2" name="Straight Connector 531" title="q lines">
            <a:extLst>
              <a:ext uri="{FF2B5EF4-FFF2-40B4-BE49-F238E27FC236}">
                <a16:creationId xmlns:a16="http://schemas.microsoft.com/office/drawing/2014/main" id="{C0890E96-93E7-4C71-8DCA-4513B7D4E879}"/>
              </a:ext>
            </a:extLst>
          </p:cNvPr>
          <p:cNvCxnSpPr>
            <a:cxnSpLocks/>
          </p:cNvCxnSpPr>
          <p:nvPr/>
        </p:nvCxnSpPr>
        <p:spPr>
          <a:xfrm>
            <a:off x="8408715" y="5885944"/>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3" name="Straight Connector 532" title="q lines">
            <a:extLst>
              <a:ext uri="{FF2B5EF4-FFF2-40B4-BE49-F238E27FC236}">
                <a16:creationId xmlns:a16="http://schemas.microsoft.com/office/drawing/2014/main" id="{04B909FE-5D8F-44C1-8EEF-6F66D7015DF6}"/>
              </a:ext>
            </a:extLst>
          </p:cNvPr>
          <p:cNvCxnSpPr>
            <a:cxnSpLocks/>
          </p:cNvCxnSpPr>
          <p:nvPr/>
        </p:nvCxnSpPr>
        <p:spPr>
          <a:xfrm>
            <a:off x="7114151" y="5885944"/>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4" name="Straight Connector 533" title="q lines">
            <a:extLst>
              <a:ext uri="{FF2B5EF4-FFF2-40B4-BE49-F238E27FC236}">
                <a16:creationId xmlns:a16="http://schemas.microsoft.com/office/drawing/2014/main" id="{E4E0B45A-4483-42CC-9ECE-43B6190AD489}"/>
              </a:ext>
            </a:extLst>
          </p:cNvPr>
          <p:cNvCxnSpPr>
            <a:cxnSpLocks/>
          </p:cNvCxnSpPr>
          <p:nvPr/>
        </p:nvCxnSpPr>
        <p:spPr>
          <a:xfrm>
            <a:off x="6466869" y="5583911"/>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5" name="Oval 534">
            <a:extLst>
              <a:ext uri="{FF2B5EF4-FFF2-40B4-BE49-F238E27FC236}">
                <a16:creationId xmlns:a16="http://schemas.microsoft.com/office/drawing/2014/main" id="{0A46288C-C044-4F58-A7E1-1F829931610E}"/>
              </a:ext>
            </a:extLst>
          </p:cNvPr>
          <p:cNvSpPr/>
          <p:nvPr/>
        </p:nvSpPr>
        <p:spPr>
          <a:xfrm>
            <a:off x="10886987" y="6137169"/>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6" name="Oval 535">
            <a:extLst>
              <a:ext uri="{FF2B5EF4-FFF2-40B4-BE49-F238E27FC236}">
                <a16:creationId xmlns:a16="http://schemas.microsoft.com/office/drawing/2014/main" id="{51510A8A-FDCD-444D-BD6C-A7CC56D1DF2D}"/>
              </a:ext>
            </a:extLst>
          </p:cNvPr>
          <p:cNvSpPr/>
          <p:nvPr/>
        </p:nvSpPr>
        <p:spPr>
          <a:xfrm>
            <a:off x="10229358" y="6137169"/>
            <a:ext cx="196927" cy="196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7" name="Oval 536">
            <a:extLst>
              <a:ext uri="{FF2B5EF4-FFF2-40B4-BE49-F238E27FC236}">
                <a16:creationId xmlns:a16="http://schemas.microsoft.com/office/drawing/2014/main" id="{B4B0B218-AD99-436E-9391-39890D000541}"/>
              </a:ext>
            </a:extLst>
          </p:cNvPr>
          <p:cNvSpPr/>
          <p:nvPr/>
        </p:nvSpPr>
        <p:spPr>
          <a:xfrm>
            <a:off x="9571532" y="6130665"/>
            <a:ext cx="196926" cy="1969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8" name="Oval 537">
            <a:extLst>
              <a:ext uri="{FF2B5EF4-FFF2-40B4-BE49-F238E27FC236}">
                <a16:creationId xmlns:a16="http://schemas.microsoft.com/office/drawing/2014/main" id="{34FC14E8-0AB1-4027-9630-D168EAD6723F}"/>
              </a:ext>
            </a:extLst>
          </p:cNvPr>
          <p:cNvSpPr/>
          <p:nvPr/>
        </p:nvSpPr>
        <p:spPr>
          <a:xfrm>
            <a:off x="8942585" y="6135468"/>
            <a:ext cx="195601" cy="19560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9" name="Straight Connector 538" title="q lines">
            <a:extLst>
              <a:ext uri="{FF2B5EF4-FFF2-40B4-BE49-F238E27FC236}">
                <a16:creationId xmlns:a16="http://schemas.microsoft.com/office/drawing/2014/main" id="{71DD0C90-20BA-4474-B349-9DA0F4283E7B}"/>
              </a:ext>
            </a:extLst>
          </p:cNvPr>
          <p:cNvCxnSpPr>
            <a:cxnSpLocks/>
          </p:cNvCxnSpPr>
          <p:nvPr/>
        </p:nvCxnSpPr>
        <p:spPr>
          <a:xfrm>
            <a:off x="10330050" y="5583911"/>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0" name="Straight Connector 539" title="q lines">
            <a:extLst>
              <a:ext uri="{FF2B5EF4-FFF2-40B4-BE49-F238E27FC236}">
                <a16:creationId xmlns:a16="http://schemas.microsoft.com/office/drawing/2014/main" id="{A6A729D5-9D6B-4C18-A89F-68BABDB56D4D}"/>
              </a:ext>
            </a:extLst>
          </p:cNvPr>
          <p:cNvCxnSpPr>
            <a:cxnSpLocks/>
          </p:cNvCxnSpPr>
          <p:nvPr/>
        </p:nvCxnSpPr>
        <p:spPr>
          <a:xfrm>
            <a:off x="10977332" y="5885944"/>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1" name="Straight Connector 540" title="q lines">
            <a:extLst>
              <a:ext uri="{FF2B5EF4-FFF2-40B4-BE49-F238E27FC236}">
                <a16:creationId xmlns:a16="http://schemas.microsoft.com/office/drawing/2014/main" id="{11D0A5F2-81CD-4863-9070-A0DE95EBD154}"/>
              </a:ext>
            </a:extLst>
          </p:cNvPr>
          <p:cNvCxnSpPr>
            <a:cxnSpLocks/>
          </p:cNvCxnSpPr>
          <p:nvPr/>
        </p:nvCxnSpPr>
        <p:spPr>
          <a:xfrm>
            <a:off x="9682768" y="5885944"/>
            <a:ext cx="0" cy="1654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2" name="Straight Connector 541" title="q lines">
            <a:extLst>
              <a:ext uri="{FF2B5EF4-FFF2-40B4-BE49-F238E27FC236}">
                <a16:creationId xmlns:a16="http://schemas.microsoft.com/office/drawing/2014/main" id="{910B7BF7-9079-456C-9AE4-FBFB9B55085F}"/>
              </a:ext>
            </a:extLst>
          </p:cNvPr>
          <p:cNvCxnSpPr>
            <a:cxnSpLocks/>
          </p:cNvCxnSpPr>
          <p:nvPr/>
        </p:nvCxnSpPr>
        <p:spPr>
          <a:xfrm>
            <a:off x="9035486" y="5583911"/>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51" name="TextBox 550">
            <a:extLst>
              <a:ext uri="{FF2B5EF4-FFF2-40B4-BE49-F238E27FC236}">
                <a16:creationId xmlns:a16="http://schemas.microsoft.com/office/drawing/2014/main" id="{D5FAA0B6-BF64-47F5-9A50-53133E92FA29}"/>
              </a:ext>
            </a:extLst>
          </p:cNvPr>
          <p:cNvSpPr txBox="1"/>
          <p:nvPr/>
        </p:nvSpPr>
        <p:spPr>
          <a:xfrm>
            <a:off x="5475573" y="1743060"/>
            <a:ext cx="1294782" cy="307777"/>
          </a:xfrm>
          <a:prstGeom prst="rect">
            <a:avLst/>
          </a:prstGeom>
          <a:noFill/>
        </p:spPr>
        <p:txBody>
          <a:bodyPr wrap="square" lIns="0" tIns="0" rIns="0" bIns="0" rtlCol="0">
            <a:spAutoFit/>
          </a:bodyPr>
          <a:lstStyle/>
          <a:p>
            <a:pPr algn="ctr"/>
            <a:r>
              <a:rPr lang="en-US" sz="1000" b="1" dirty="0">
                <a:solidFill>
                  <a:schemeClr val="tx1">
                    <a:lumMod val="75000"/>
                    <a:lumOff val="25000"/>
                  </a:schemeClr>
                </a:solidFill>
              </a:rPr>
              <a:t>Coalition Accepts Charge</a:t>
            </a:r>
          </a:p>
        </p:txBody>
      </p:sp>
      <p:sp>
        <p:nvSpPr>
          <p:cNvPr id="552" name="TextBox 551">
            <a:extLst>
              <a:ext uri="{FF2B5EF4-FFF2-40B4-BE49-F238E27FC236}">
                <a16:creationId xmlns:a16="http://schemas.microsoft.com/office/drawing/2014/main" id="{197381A4-97B8-4A4F-A3F2-71C2A0C0428C}"/>
              </a:ext>
            </a:extLst>
          </p:cNvPr>
          <p:cNvSpPr txBox="1"/>
          <p:nvPr/>
        </p:nvSpPr>
        <p:spPr>
          <a:xfrm>
            <a:off x="5472858" y="2090985"/>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September 2019</a:t>
            </a:r>
          </a:p>
        </p:txBody>
      </p:sp>
      <p:cxnSp>
        <p:nvCxnSpPr>
          <p:cNvPr id="555" name="Straight Connector 554" title="q lines">
            <a:extLst>
              <a:ext uri="{FF2B5EF4-FFF2-40B4-BE49-F238E27FC236}">
                <a16:creationId xmlns:a16="http://schemas.microsoft.com/office/drawing/2014/main" id="{8289AD99-F8A4-459D-A859-53A61A2EBB81}"/>
              </a:ext>
            </a:extLst>
          </p:cNvPr>
          <p:cNvCxnSpPr>
            <a:cxnSpLocks/>
          </p:cNvCxnSpPr>
          <p:nvPr/>
        </p:nvCxnSpPr>
        <p:spPr>
          <a:xfrm>
            <a:off x="3822880" y="628173"/>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6" name="Straight Connector 555" title="q lines">
            <a:extLst>
              <a:ext uri="{FF2B5EF4-FFF2-40B4-BE49-F238E27FC236}">
                <a16:creationId xmlns:a16="http://schemas.microsoft.com/office/drawing/2014/main" id="{D58DFC02-0FC8-4B2F-B6BD-0EA74D1D75EF}"/>
              </a:ext>
            </a:extLst>
          </p:cNvPr>
          <p:cNvCxnSpPr>
            <a:cxnSpLocks/>
          </p:cNvCxnSpPr>
          <p:nvPr/>
        </p:nvCxnSpPr>
        <p:spPr>
          <a:xfrm>
            <a:off x="5103619" y="628173"/>
            <a:ext cx="0" cy="4675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59" name="TextBox 558">
            <a:extLst>
              <a:ext uri="{FF2B5EF4-FFF2-40B4-BE49-F238E27FC236}">
                <a16:creationId xmlns:a16="http://schemas.microsoft.com/office/drawing/2014/main" id="{C6F4719E-5F33-4723-9D3C-027B6CEEEDC7}"/>
              </a:ext>
            </a:extLst>
          </p:cNvPr>
          <p:cNvSpPr txBox="1"/>
          <p:nvPr/>
        </p:nvSpPr>
        <p:spPr>
          <a:xfrm>
            <a:off x="7384297" y="1842921"/>
            <a:ext cx="1294782" cy="307777"/>
          </a:xfrm>
          <a:prstGeom prst="rect">
            <a:avLst/>
          </a:prstGeom>
          <a:noFill/>
        </p:spPr>
        <p:txBody>
          <a:bodyPr wrap="square" lIns="0" tIns="0" rIns="0" bIns="0" rtlCol="0">
            <a:spAutoFit/>
          </a:bodyPr>
          <a:lstStyle/>
          <a:p>
            <a:pPr algn="ctr"/>
            <a:r>
              <a:rPr lang="en-US" sz="1000" b="1" dirty="0">
                <a:solidFill>
                  <a:schemeClr val="tx1">
                    <a:lumMod val="75000"/>
                    <a:lumOff val="25000"/>
                  </a:schemeClr>
                </a:solidFill>
              </a:rPr>
              <a:t>Coalition Approves Proposals</a:t>
            </a:r>
          </a:p>
        </p:txBody>
      </p:sp>
      <p:sp>
        <p:nvSpPr>
          <p:cNvPr id="560" name="TextBox 559">
            <a:extLst>
              <a:ext uri="{FF2B5EF4-FFF2-40B4-BE49-F238E27FC236}">
                <a16:creationId xmlns:a16="http://schemas.microsoft.com/office/drawing/2014/main" id="{2F6BF9E8-EB56-4A3D-8AC8-F0C43077216B}"/>
              </a:ext>
            </a:extLst>
          </p:cNvPr>
          <p:cNvSpPr txBox="1"/>
          <p:nvPr/>
        </p:nvSpPr>
        <p:spPr>
          <a:xfrm>
            <a:off x="7381582" y="2190846"/>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December 2019</a:t>
            </a:r>
          </a:p>
        </p:txBody>
      </p:sp>
      <p:sp>
        <p:nvSpPr>
          <p:cNvPr id="561" name="TextBox 560">
            <a:extLst>
              <a:ext uri="{FF2B5EF4-FFF2-40B4-BE49-F238E27FC236}">
                <a16:creationId xmlns:a16="http://schemas.microsoft.com/office/drawing/2014/main" id="{6CCBC471-8691-4DB3-ABF9-EAE85660F7E2}"/>
              </a:ext>
            </a:extLst>
          </p:cNvPr>
          <p:cNvSpPr txBox="1"/>
          <p:nvPr/>
        </p:nvSpPr>
        <p:spPr>
          <a:xfrm>
            <a:off x="8676363" y="1613966"/>
            <a:ext cx="1403924" cy="615553"/>
          </a:xfrm>
          <a:prstGeom prst="rect">
            <a:avLst/>
          </a:prstGeom>
          <a:noFill/>
        </p:spPr>
        <p:txBody>
          <a:bodyPr wrap="square" lIns="0" tIns="0" rIns="0" bIns="0" rtlCol="0">
            <a:spAutoFit/>
          </a:bodyPr>
          <a:lstStyle/>
          <a:p>
            <a:pPr algn="ctr"/>
            <a:r>
              <a:rPr lang="en-US" sz="1000" b="1" dirty="0">
                <a:solidFill>
                  <a:schemeClr val="tx1">
                    <a:lumMod val="75000"/>
                    <a:lumOff val="25000"/>
                  </a:schemeClr>
                </a:solidFill>
              </a:rPr>
              <a:t>USMLE Step 1 Announcement / Planning Committee Appointed</a:t>
            </a:r>
          </a:p>
        </p:txBody>
      </p:sp>
      <p:sp>
        <p:nvSpPr>
          <p:cNvPr id="562" name="TextBox 561">
            <a:extLst>
              <a:ext uri="{FF2B5EF4-FFF2-40B4-BE49-F238E27FC236}">
                <a16:creationId xmlns:a16="http://schemas.microsoft.com/office/drawing/2014/main" id="{17BC4BE8-8DF0-42E3-8904-8EA7610B4486}"/>
              </a:ext>
            </a:extLst>
          </p:cNvPr>
          <p:cNvSpPr txBox="1"/>
          <p:nvPr/>
        </p:nvSpPr>
        <p:spPr>
          <a:xfrm>
            <a:off x="8709619" y="2270008"/>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February 2020</a:t>
            </a:r>
          </a:p>
        </p:txBody>
      </p:sp>
      <p:sp>
        <p:nvSpPr>
          <p:cNvPr id="567" name="TextBox 566">
            <a:extLst>
              <a:ext uri="{FF2B5EF4-FFF2-40B4-BE49-F238E27FC236}">
                <a16:creationId xmlns:a16="http://schemas.microsoft.com/office/drawing/2014/main" id="{1C598B89-451A-42BF-A463-7D0485BEA80A}"/>
              </a:ext>
            </a:extLst>
          </p:cNvPr>
          <p:cNvSpPr txBox="1"/>
          <p:nvPr/>
        </p:nvSpPr>
        <p:spPr>
          <a:xfrm>
            <a:off x="7023844" y="335653"/>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January 2019</a:t>
            </a:r>
          </a:p>
        </p:txBody>
      </p:sp>
      <p:sp>
        <p:nvSpPr>
          <p:cNvPr id="568" name="TextBox 567">
            <a:extLst>
              <a:ext uri="{FF2B5EF4-FFF2-40B4-BE49-F238E27FC236}">
                <a16:creationId xmlns:a16="http://schemas.microsoft.com/office/drawing/2014/main" id="{66820D2E-CABE-4E35-A6C4-6ADD6D92BC10}"/>
              </a:ext>
            </a:extLst>
          </p:cNvPr>
          <p:cNvSpPr txBox="1"/>
          <p:nvPr/>
        </p:nvSpPr>
        <p:spPr>
          <a:xfrm>
            <a:off x="8853424" y="3603052"/>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January 2020</a:t>
            </a:r>
          </a:p>
        </p:txBody>
      </p:sp>
      <p:sp>
        <p:nvSpPr>
          <p:cNvPr id="569" name="TextBox 568">
            <a:extLst>
              <a:ext uri="{FF2B5EF4-FFF2-40B4-BE49-F238E27FC236}">
                <a16:creationId xmlns:a16="http://schemas.microsoft.com/office/drawing/2014/main" id="{01BE89C9-FF4F-47A6-B89A-992320E6E978}"/>
              </a:ext>
            </a:extLst>
          </p:cNvPr>
          <p:cNvSpPr txBox="1"/>
          <p:nvPr/>
        </p:nvSpPr>
        <p:spPr>
          <a:xfrm>
            <a:off x="9701089" y="5022632"/>
            <a:ext cx="1294782" cy="369332"/>
          </a:xfrm>
          <a:prstGeom prst="rect">
            <a:avLst/>
          </a:prstGeom>
          <a:noFill/>
        </p:spPr>
        <p:txBody>
          <a:bodyPr wrap="square" lIns="0" tIns="0" rIns="0" bIns="0" rtlCol="0">
            <a:spAutoFit/>
          </a:bodyPr>
          <a:lstStyle/>
          <a:p>
            <a:pPr algn="ctr"/>
            <a:r>
              <a:rPr lang="en-US" sz="1200" b="1" dirty="0">
                <a:solidFill>
                  <a:srgbClr val="C00000"/>
                </a:solidFill>
              </a:rPr>
              <a:t>USMLE Step 1 </a:t>
            </a:r>
          </a:p>
          <a:p>
            <a:pPr algn="ctr"/>
            <a:r>
              <a:rPr lang="en-US" sz="1200" b="1" dirty="0">
                <a:solidFill>
                  <a:srgbClr val="C00000"/>
                </a:solidFill>
              </a:rPr>
              <a:t>Score Changes</a:t>
            </a:r>
          </a:p>
        </p:txBody>
      </p:sp>
      <p:sp>
        <p:nvSpPr>
          <p:cNvPr id="570" name="TextBox 569">
            <a:extLst>
              <a:ext uri="{FF2B5EF4-FFF2-40B4-BE49-F238E27FC236}">
                <a16:creationId xmlns:a16="http://schemas.microsoft.com/office/drawing/2014/main" id="{E95B73C8-E2C0-486E-AB09-FE1D4D671132}"/>
              </a:ext>
            </a:extLst>
          </p:cNvPr>
          <p:cNvSpPr txBox="1"/>
          <p:nvPr/>
        </p:nvSpPr>
        <p:spPr>
          <a:xfrm>
            <a:off x="9685180" y="5406969"/>
            <a:ext cx="1294781" cy="235737"/>
          </a:xfrm>
          <a:prstGeom prst="rect">
            <a:avLst/>
          </a:prstGeom>
          <a:noFill/>
        </p:spPr>
        <p:txBody>
          <a:bodyPr wrap="square" lIns="0" tIns="0" rIns="0" bIns="0" rtlCol="0">
            <a:noAutofit/>
          </a:bodyPr>
          <a:lstStyle/>
          <a:p>
            <a:pPr algn="ctr"/>
            <a:r>
              <a:rPr lang="en-US" sz="1000" dirty="0">
                <a:solidFill>
                  <a:schemeClr val="tx1">
                    <a:lumMod val="75000"/>
                    <a:lumOff val="25000"/>
                  </a:schemeClr>
                </a:solidFill>
              </a:rPr>
              <a:t>January 2022</a:t>
            </a:r>
          </a:p>
        </p:txBody>
      </p:sp>
      <p:cxnSp>
        <p:nvCxnSpPr>
          <p:cNvPr id="143" name="Straight Connector 142" title="q lines">
            <a:extLst>
              <a:ext uri="{FF2B5EF4-FFF2-40B4-BE49-F238E27FC236}">
                <a16:creationId xmlns:a16="http://schemas.microsoft.com/office/drawing/2014/main" id="{B7C5AB57-6112-4DC8-ADD9-76CE37B39802}"/>
              </a:ext>
            </a:extLst>
          </p:cNvPr>
          <p:cNvCxnSpPr>
            <a:cxnSpLocks/>
          </p:cNvCxnSpPr>
          <p:nvPr/>
        </p:nvCxnSpPr>
        <p:spPr>
          <a:xfrm>
            <a:off x="4832573" y="2358872"/>
            <a:ext cx="2229" cy="33906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09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C1E9-DDF3-4FF9-A88F-2E5FC623DC7E}"/>
              </a:ext>
            </a:extLst>
          </p:cNvPr>
          <p:cNvSpPr>
            <a:spLocks noGrp="1"/>
          </p:cNvSpPr>
          <p:nvPr>
            <p:ph type="title"/>
          </p:nvPr>
        </p:nvSpPr>
        <p:spPr/>
        <p:txBody>
          <a:bodyPr/>
          <a:lstStyle/>
          <a:p>
            <a:pPr algn="ctr"/>
            <a:r>
              <a:rPr lang="en-US" dirty="0"/>
              <a:t>Questions?</a:t>
            </a:r>
          </a:p>
        </p:txBody>
      </p:sp>
      <p:sp>
        <p:nvSpPr>
          <p:cNvPr id="3" name="Text Placeholder 2">
            <a:extLst>
              <a:ext uri="{FF2B5EF4-FFF2-40B4-BE49-F238E27FC236}">
                <a16:creationId xmlns:a16="http://schemas.microsoft.com/office/drawing/2014/main" id="{97B4E1E7-C4F2-4FC2-BC01-8C5E3AF6B0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0097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B59D-E5C0-4F6B-A8D8-7AE6DAA2FBB6}"/>
              </a:ext>
            </a:extLst>
          </p:cNvPr>
          <p:cNvSpPr>
            <a:spLocks noGrp="1"/>
          </p:cNvSpPr>
          <p:nvPr>
            <p:ph type="title"/>
          </p:nvPr>
        </p:nvSpPr>
        <p:spPr>
          <a:xfrm>
            <a:off x="78397" y="100721"/>
            <a:ext cx="11939432" cy="1325563"/>
          </a:xfrm>
        </p:spPr>
        <p:txBody>
          <a:bodyPr>
            <a:normAutofit/>
          </a:bodyPr>
          <a:lstStyle/>
          <a:p>
            <a:pPr algn="ctr"/>
            <a:r>
              <a:rPr lang="en-US" sz="3600" dirty="0">
                <a:solidFill>
                  <a:schemeClr val="accent2">
                    <a:lumMod val="50000"/>
                  </a:schemeClr>
                </a:solidFill>
              </a:rPr>
              <a:t>Interconnectedness of USMLE in Education/Regulation</a:t>
            </a:r>
          </a:p>
        </p:txBody>
      </p:sp>
      <p:graphicFrame>
        <p:nvGraphicFramePr>
          <p:cNvPr id="4" name="Content Placeholder 3">
            <a:extLst>
              <a:ext uri="{FF2B5EF4-FFF2-40B4-BE49-F238E27FC236}">
                <a16:creationId xmlns:a16="http://schemas.microsoft.com/office/drawing/2014/main" id="{2FBC9E41-4A05-4E9D-BECB-6F3737DC0CA9}"/>
              </a:ext>
            </a:extLst>
          </p:cNvPr>
          <p:cNvGraphicFramePr>
            <a:graphicFrameLocks noGrp="1"/>
          </p:cNvGraphicFramePr>
          <p:nvPr>
            <p:ph idx="1"/>
            <p:extLst>
              <p:ext uri="{D42A27DB-BD31-4B8C-83A1-F6EECF244321}">
                <p14:modId xmlns:p14="http://schemas.microsoft.com/office/powerpoint/2010/main" val="3850371732"/>
              </p:ext>
            </p:extLst>
          </p:nvPr>
        </p:nvGraphicFramePr>
        <p:xfrm>
          <a:off x="1856201" y="2955540"/>
          <a:ext cx="8140527" cy="3706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954971E0-6190-4C6C-A20C-DE96D6E1C0FF}"/>
              </a:ext>
            </a:extLst>
          </p:cNvPr>
          <p:cNvSpPr/>
          <p:nvPr/>
        </p:nvSpPr>
        <p:spPr>
          <a:xfrm>
            <a:off x="1714691" y="1426294"/>
            <a:ext cx="8140519" cy="733023"/>
          </a:xfrm>
          <a:prstGeom prst="roundRect">
            <a:avLst/>
          </a:prstGeom>
          <a:solidFill>
            <a:schemeClr val="accent5">
              <a:lumMod val="75000"/>
            </a:schemeClr>
          </a:solidFill>
          <a:ln>
            <a:solidFill>
              <a:srgbClr val="0E5C56"/>
            </a:solid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endParaRPr lang="en-US" sz="2400"/>
          </a:p>
        </p:txBody>
      </p:sp>
      <p:sp>
        <p:nvSpPr>
          <p:cNvPr id="6" name="TextBox 5">
            <a:extLst>
              <a:ext uri="{FF2B5EF4-FFF2-40B4-BE49-F238E27FC236}">
                <a16:creationId xmlns:a16="http://schemas.microsoft.com/office/drawing/2014/main" id="{85D4793B-C91C-4138-9B2E-8A22A21FF3C2}"/>
              </a:ext>
            </a:extLst>
          </p:cNvPr>
          <p:cNvSpPr txBox="1"/>
          <p:nvPr/>
        </p:nvSpPr>
        <p:spPr>
          <a:xfrm>
            <a:off x="2735856" y="1517621"/>
            <a:ext cx="6103344" cy="646331"/>
          </a:xfrm>
          <a:prstGeom prst="rect">
            <a:avLst/>
          </a:prstGeom>
          <a:solidFill>
            <a:schemeClr val="accent5">
              <a:lumMod val="75000"/>
            </a:schemeClr>
          </a:solidFill>
          <a:ln>
            <a:noFill/>
          </a:ln>
        </p:spPr>
        <p:txBody>
          <a:bodyPr wrap="square" lIns="91426" tIns="45718" rIns="91426" bIns="45718" rtlCol="0">
            <a:spAutoFit/>
          </a:bodyPr>
          <a:lstStyle/>
          <a:p>
            <a:pPr algn="ctr"/>
            <a:r>
              <a:rPr lang="en-US" sz="3600" b="1" dirty="0">
                <a:solidFill>
                  <a:schemeClr val="bg1"/>
                </a:solidFill>
              </a:rPr>
              <a:t>Initial medical licensure </a:t>
            </a:r>
          </a:p>
        </p:txBody>
      </p:sp>
      <p:cxnSp>
        <p:nvCxnSpPr>
          <p:cNvPr id="9" name="Straight Arrow Connector 8">
            <a:extLst>
              <a:ext uri="{FF2B5EF4-FFF2-40B4-BE49-F238E27FC236}">
                <a16:creationId xmlns:a16="http://schemas.microsoft.com/office/drawing/2014/main" id="{A536578B-426A-40E1-AEA7-AFB58DA3EF58}"/>
              </a:ext>
            </a:extLst>
          </p:cNvPr>
          <p:cNvCxnSpPr>
            <a:cxnSpLocks/>
          </p:cNvCxnSpPr>
          <p:nvPr/>
        </p:nvCxnSpPr>
        <p:spPr>
          <a:xfrm flipV="1">
            <a:off x="5932718" y="2222527"/>
            <a:ext cx="0" cy="733023"/>
          </a:xfrm>
          <a:prstGeom prst="straightConnector1">
            <a:avLst/>
          </a:prstGeom>
          <a:ln w="47625">
            <a:solidFill>
              <a:srgbClr val="3052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87F292-D3C3-4C77-BA90-57B39F014B8F}"/>
              </a:ext>
            </a:extLst>
          </p:cNvPr>
          <p:cNvSpPr txBox="1"/>
          <p:nvPr/>
        </p:nvSpPr>
        <p:spPr>
          <a:xfrm>
            <a:off x="78396" y="5070288"/>
            <a:ext cx="1476865" cy="646327"/>
          </a:xfrm>
          <a:prstGeom prst="rect">
            <a:avLst/>
          </a:prstGeom>
          <a:solidFill>
            <a:schemeClr val="accent4">
              <a:lumMod val="40000"/>
              <a:lumOff val="6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wrap="square" lIns="91426" tIns="45718" rIns="91426" bIns="45718" rtlCol="0">
            <a:spAutoFit/>
          </a:bodyPr>
          <a:lstStyle/>
          <a:p>
            <a:r>
              <a:rPr lang="en-US" sz="1800" dirty="0">
                <a:solidFill>
                  <a:schemeClr val="accent1">
                    <a:lumMod val="50000"/>
                  </a:schemeClr>
                </a:solidFill>
              </a:rPr>
              <a:t>Secondary/</a:t>
            </a:r>
          </a:p>
          <a:p>
            <a:r>
              <a:rPr lang="en-US" sz="1800" dirty="0">
                <a:solidFill>
                  <a:schemeClr val="accent1">
                    <a:lumMod val="50000"/>
                  </a:schemeClr>
                </a:solidFill>
              </a:rPr>
              <a:t>Envisioned</a:t>
            </a:r>
          </a:p>
        </p:txBody>
      </p:sp>
      <p:sp>
        <p:nvSpPr>
          <p:cNvPr id="13" name="TextBox 12">
            <a:extLst>
              <a:ext uri="{FF2B5EF4-FFF2-40B4-BE49-F238E27FC236}">
                <a16:creationId xmlns:a16="http://schemas.microsoft.com/office/drawing/2014/main" id="{AED08E15-9C99-445E-A5F4-63826390152B}"/>
              </a:ext>
            </a:extLst>
          </p:cNvPr>
          <p:cNvSpPr txBox="1"/>
          <p:nvPr/>
        </p:nvSpPr>
        <p:spPr>
          <a:xfrm>
            <a:off x="414055" y="2278789"/>
            <a:ext cx="1075490" cy="646331"/>
          </a:xfrm>
          <a:prstGeom prst="rect">
            <a:avLst/>
          </a:prstGeom>
          <a:solidFill>
            <a:schemeClr val="accent4">
              <a:lumMod val="40000"/>
              <a:lumOff val="6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wrap="square" lIns="91426" tIns="45718" rIns="91426" bIns="45718" rtlCol="0">
            <a:spAutoFit/>
          </a:bodyPr>
          <a:lstStyle/>
          <a:p>
            <a:r>
              <a:rPr lang="en-US" sz="1800" dirty="0">
                <a:solidFill>
                  <a:schemeClr val="accent1">
                    <a:lumMod val="50000"/>
                  </a:schemeClr>
                </a:solidFill>
              </a:rPr>
              <a:t>Primary/</a:t>
            </a:r>
          </a:p>
          <a:p>
            <a:r>
              <a:rPr lang="en-US" sz="1800" dirty="0">
                <a:solidFill>
                  <a:schemeClr val="accent1">
                    <a:lumMod val="50000"/>
                  </a:schemeClr>
                </a:solidFill>
              </a:rPr>
              <a:t>Intended</a:t>
            </a:r>
          </a:p>
        </p:txBody>
      </p:sp>
      <p:sp>
        <p:nvSpPr>
          <p:cNvPr id="10" name="TextBox 9">
            <a:extLst>
              <a:ext uri="{FF2B5EF4-FFF2-40B4-BE49-F238E27FC236}">
                <a16:creationId xmlns:a16="http://schemas.microsoft.com/office/drawing/2014/main" id="{04D4EB5C-633B-4101-BF30-5FE4857C97CE}"/>
              </a:ext>
            </a:extLst>
          </p:cNvPr>
          <p:cNvSpPr txBox="1"/>
          <p:nvPr/>
        </p:nvSpPr>
        <p:spPr>
          <a:xfrm>
            <a:off x="10469871" y="4974770"/>
            <a:ext cx="1643733" cy="916429"/>
          </a:xfrm>
          <a:prstGeom prst="rect">
            <a:avLst/>
          </a:prstGeom>
          <a:solidFill>
            <a:schemeClr val="accent4">
              <a:lumMod val="40000"/>
              <a:lumOff val="60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wrap="square" lIns="91426" tIns="45718" rIns="91426" bIns="45718" rtlCol="0">
            <a:spAutoFit/>
          </a:bodyPr>
          <a:lstStyle/>
          <a:p>
            <a:r>
              <a:rPr lang="en-US" sz="1800" dirty="0">
                <a:solidFill>
                  <a:schemeClr val="accent1">
                    <a:lumMod val="50000"/>
                  </a:schemeClr>
                </a:solidFill>
              </a:rPr>
              <a:t>Secondary/</a:t>
            </a:r>
          </a:p>
          <a:p>
            <a:r>
              <a:rPr lang="en-US" sz="1800" dirty="0">
                <a:solidFill>
                  <a:schemeClr val="accent1">
                    <a:lumMod val="50000"/>
                  </a:schemeClr>
                </a:solidFill>
              </a:rPr>
              <a:t>Unanticipated and growing</a:t>
            </a:r>
          </a:p>
        </p:txBody>
      </p:sp>
      <p:sp>
        <p:nvSpPr>
          <p:cNvPr id="3" name="Right Brace 2">
            <a:extLst>
              <a:ext uri="{FF2B5EF4-FFF2-40B4-BE49-F238E27FC236}">
                <a16:creationId xmlns:a16="http://schemas.microsoft.com/office/drawing/2014/main" id="{35EEA004-85D9-4543-8C37-A20A53B8DBB8}"/>
              </a:ext>
            </a:extLst>
          </p:cNvPr>
          <p:cNvSpPr/>
          <p:nvPr/>
        </p:nvSpPr>
        <p:spPr>
          <a:xfrm>
            <a:off x="9979443" y="4363417"/>
            <a:ext cx="408979" cy="2191387"/>
          </a:xfrm>
          <a:prstGeom prst="rightBrac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lIns="91426" tIns="45718" rIns="91426" bIns="45718" rtlCol="0" anchor="ctr"/>
          <a:lstStyle/>
          <a:p>
            <a:pPr algn="ctr"/>
            <a:endParaRPr lang="en-US" sz="2400" dirty="0"/>
          </a:p>
        </p:txBody>
      </p:sp>
      <p:sp>
        <p:nvSpPr>
          <p:cNvPr id="12" name="Right Brace 11">
            <a:extLst>
              <a:ext uri="{FF2B5EF4-FFF2-40B4-BE49-F238E27FC236}">
                <a16:creationId xmlns:a16="http://schemas.microsoft.com/office/drawing/2014/main" id="{AFCE78E6-97EC-4A45-99AC-61F044AC43F3}"/>
              </a:ext>
            </a:extLst>
          </p:cNvPr>
          <p:cNvSpPr/>
          <p:nvPr/>
        </p:nvSpPr>
        <p:spPr>
          <a:xfrm flipH="1">
            <a:off x="1631063" y="4234795"/>
            <a:ext cx="408977" cy="2426919"/>
          </a:xfrm>
          <a:prstGeom prst="rightBrace">
            <a:avLst>
              <a:gd name="adj1" fmla="val 8333"/>
              <a:gd name="adj2" fmla="val 48660"/>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lIns="91426" tIns="45718" rIns="91426" bIns="45718" rtlCol="0" anchor="ctr"/>
          <a:lstStyle/>
          <a:p>
            <a:pPr algn="ctr"/>
            <a:endParaRPr lang="en-US" sz="2400"/>
          </a:p>
        </p:txBody>
      </p:sp>
      <p:cxnSp>
        <p:nvCxnSpPr>
          <p:cNvPr id="8" name="Straight Connector 7">
            <a:extLst>
              <a:ext uri="{FF2B5EF4-FFF2-40B4-BE49-F238E27FC236}">
                <a16:creationId xmlns:a16="http://schemas.microsoft.com/office/drawing/2014/main" id="{FCEA3E49-0487-4BA8-A678-BDFEA06B9BFF}"/>
              </a:ext>
            </a:extLst>
          </p:cNvPr>
          <p:cNvCxnSpPr/>
          <p:nvPr/>
        </p:nvCxnSpPr>
        <p:spPr>
          <a:xfrm>
            <a:off x="283029" y="1230086"/>
            <a:ext cx="11527972"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82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07E89C99-7B84-42D8-826E-46EBDCA34CA6}"/>
              </a:ext>
            </a:extLst>
          </p:cNvPr>
          <p:cNvSpPr/>
          <p:nvPr/>
        </p:nvSpPr>
        <p:spPr>
          <a:xfrm>
            <a:off x="5117609" y="419324"/>
            <a:ext cx="7002725" cy="1269552"/>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7" name="Rectangle 16" descr="Books">
            <a:extLst>
              <a:ext uri="{FF2B5EF4-FFF2-40B4-BE49-F238E27FC236}">
                <a16:creationId xmlns:a16="http://schemas.microsoft.com/office/drawing/2014/main" id="{71C61D43-8608-478F-B4A7-432614ABAE79}"/>
              </a:ext>
            </a:extLst>
          </p:cNvPr>
          <p:cNvSpPr/>
          <p:nvPr/>
        </p:nvSpPr>
        <p:spPr>
          <a:xfrm>
            <a:off x="5401935" y="630778"/>
            <a:ext cx="479696" cy="69825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A3572A39-EFFB-4D38-AE1B-639B0AD928C3}"/>
              </a:ext>
            </a:extLst>
          </p:cNvPr>
          <p:cNvSpPr/>
          <p:nvPr/>
        </p:nvSpPr>
        <p:spPr>
          <a:xfrm>
            <a:off x="6077592" y="419324"/>
            <a:ext cx="3151226" cy="1269552"/>
          </a:xfrm>
          <a:custGeom>
            <a:avLst/>
            <a:gdLst>
              <a:gd name="connsiteX0" fmla="*/ 0 w 2931121"/>
              <a:gd name="connsiteY0" fmla="*/ 0 h 811257"/>
              <a:gd name="connsiteX1" fmla="*/ 2931121 w 2931121"/>
              <a:gd name="connsiteY1" fmla="*/ 0 h 811257"/>
              <a:gd name="connsiteX2" fmla="*/ 2931121 w 2931121"/>
              <a:gd name="connsiteY2" fmla="*/ 811257 h 811257"/>
              <a:gd name="connsiteX3" fmla="*/ 0 w 2931121"/>
              <a:gd name="connsiteY3" fmla="*/ 811257 h 811257"/>
              <a:gd name="connsiteX4" fmla="*/ 0 w 293112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1121" h="811257">
                <a:moveTo>
                  <a:pt x="0" y="0"/>
                </a:moveTo>
                <a:lnTo>
                  <a:pt x="2931121" y="0"/>
                </a:lnTo>
                <a:lnTo>
                  <a:pt x="293112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b="1" kern="1200" dirty="0"/>
              <a:t>Preparation &amp; testing creates curricular pause for US MD students</a:t>
            </a:r>
            <a:endParaRPr lang="en-US" sz="1400" kern="1200" dirty="0"/>
          </a:p>
        </p:txBody>
      </p:sp>
      <p:sp>
        <p:nvSpPr>
          <p:cNvPr id="19" name="Freeform: Shape 18">
            <a:extLst>
              <a:ext uri="{FF2B5EF4-FFF2-40B4-BE49-F238E27FC236}">
                <a16:creationId xmlns:a16="http://schemas.microsoft.com/office/drawing/2014/main" id="{9410BECD-3C19-4EBB-AD3A-DD70CD3FA9B6}"/>
              </a:ext>
            </a:extLst>
          </p:cNvPr>
          <p:cNvSpPr/>
          <p:nvPr/>
        </p:nvSpPr>
        <p:spPr>
          <a:xfrm>
            <a:off x="9010546" y="419324"/>
            <a:ext cx="2844134" cy="1269552"/>
          </a:xfrm>
          <a:custGeom>
            <a:avLst/>
            <a:gdLst>
              <a:gd name="connsiteX0" fmla="*/ 0 w 2645479"/>
              <a:gd name="connsiteY0" fmla="*/ 0 h 811257"/>
              <a:gd name="connsiteX1" fmla="*/ 2645479 w 2645479"/>
              <a:gd name="connsiteY1" fmla="*/ 0 h 811257"/>
              <a:gd name="connsiteX2" fmla="*/ 2645479 w 2645479"/>
              <a:gd name="connsiteY2" fmla="*/ 811257 h 811257"/>
              <a:gd name="connsiteX3" fmla="*/ 0 w 2645479"/>
              <a:gd name="connsiteY3" fmla="*/ 811257 h 811257"/>
              <a:gd name="connsiteX4" fmla="*/ 0 w 2645479"/>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479" h="811257">
                <a:moveTo>
                  <a:pt x="0" y="0"/>
                </a:moveTo>
                <a:lnTo>
                  <a:pt x="2645479" y="0"/>
                </a:lnTo>
                <a:lnTo>
                  <a:pt x="2645479"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488950">
              <a:lnSpc>
                <a:spcPct val="100000"/>
              </a:lnSpc>
              <a:spcBef>
                <a:spcPct val="0"/>
              </a:spcBef>
              <a:spcAft>
                <a:spcPct val="35000"/>
              </a:spcAft>
              <a:buNone/>
            </a:pPr>
            <a:r>
              <a:rPr lang="en-US" sz="1400" b="1" kern="1200" dirty="0"/>
              <a:t>80% of US MD students prep &gt; 6 weeks; some prep 12-16 weeks</a:t>
            </a:r>
            <a:endParaRPr lang="en-US" sz="1400" kern="1200" dirty="0"/>
          </a:p>
        </p:txBody>
      </p:sp>
      <p:sp>
        <p:nvSpPr>
          <p:cNvPr id="20" name="Rectangle: Rounded Corners 19">
            <a:extLst>
              <a:ext uri="{FF2B5EF4-FFF2-40B4-BE49-F238E27FC236}">
                <a16:creationId xmlns:a16="http://schemas.microsoft.com/office/drawing/2014/main" id="{B1CFC053-3CA5-4529-AA80-03F9B7F55FF3}"/>
              </a:ext>
            </a:extLst>
          </p:cNvPr>
          <p:cNvSpPr/>
          <p:nvPr/>
        </p:nvSpPr>
        <p:spPr>
          <a:xfrm>
            <a:off x="5117609" y="1575137"/>
            <a:ext cx="7002725" cy="1269552"/>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1" name="Rectangle 20" descr="Onion">
            <a:extLst>
              <a:ext uri="{FF2B5EF4-FFF2-40B4-BE49-F238E27FC236}">
                <a16:creationId xmlns:a16="http://schemas.microsoft.com/office/drawing/2014/main" id="{153C4114-7E35-421E-A9FB-EC8BAD44C8F2}"/>
              </a:ext>
            </a:extLst>
          </p:cNvPr>
          <p:cNvSpPr/>
          <p:nvPr/>
        </p:nvSpPr>
        <p:spPr>
          <a:xfrm>
            <a:off x="5401935" y="1786591"/>
            <a:ext cx="479696" cy="69825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9FB9DB4E-7DA6-4064-B4C0-C07009EBD36D}"/>
              </a:ext>
            </a:extLst>
          </p:cNvPr>
          <p:cNvSpPr/>
          <p:nvPr/>
        </p:nvSpPr>
        <p:spPr>
          <a:xfrm>
            <a:off x="6077592" y="1575137"/>
            <a:ext cx="3151226" cy="1269552"/>
          </a:xfrm>
          <a:custGeom>
            <a:avLst/>
            <a:gdLst>
              <a:gd name="connsiteX0" fmla="*/ 0 w 2931121"/>
              <a:gd name="connsiteY0" fmla="*/ 0 h 811257"/>
              <a:gd name="connsiteX1" fmla="*/ 2931121 w 2931121"/>
              <a:gd name="connsiteY1" fmla="*/ 0 h 811257"/>
              <a:gd name="connsiteX2" fmla="*/ 2931121 w 2931121"/>
              <a:gd name="connsiteY2" fmla="*/ 811257 h 811257"/>
              <a:gd name="connsiteX3" fmla="*/ 0 w 2931121"/>
              <a:gd name="connsiteY3" fmla="*/ 811257 h 811257"/>
              <a:gd name="connsiteX4" fmla="*/ 0 w 293112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1121" h="811257">
                <a:moveTo>
                  <a:pt x="0" y="0"/>
                </a:moveTo>
                <a:lnTo>
                  <a:pt x="2931121" y="0"/>
                </a:lnTo>
                <a:lnTo>
                  <a:pt x="293112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b="1" kern="1200" dirty="0"/>
              <a:t>Feeling of a misaligned “parallel curriculum” around Step 1 prep</a:t>
            </a:r>
            <a:endParaRPr lang="en-US" sz="1400" kern="1200" dirty="0"/>
          </a:p>
        </p:txBody>
      </p:sp>
      <p:sp>
        <p:nvSpPr>
          <p:cNvPr id="23" name="Freeform: Shape 22">
            <a:extLst>
              <a:ext uri="{FF2B5EF4-FFF2-40B4-BE49-F238E27FC236}">
                <a16:creationId xmlns:a16="http://schemas.microsoft.com/office/drawing/2014/main" id="{F75E6B69-ECC1-40D2-AF8A-ECD390B02D0B}"/>
              </a:ext>
            </a:extLst>
          </p:cNvPr>
          <p:cNvSpPr/>
          <p:nvPr/>
        </p:nvSpPr>
        <p:spPr>
          <a:xfrm>
            <a:off x="9010546" y="1575137"/>
            <a:ext cx="2844134" cy="1269552"/>
          </a:xfrm>
          <a:custGeom>
            <a:avLst/>
            <a:gdLst>
              <a:gd name="connsiteX0" fmla="*/ 0 w 2645479"/>
              <a:gd name="connsiteY0" fmla="*/ 0 h 811257"/>
              <a:gd name="connsiteX1" fmla="*/ 2645479 w 2645479"/>
              <a:gd name="connsiteY1" fmla="*/ 0 h 811257"/>
              <a:gd name="connsiteX2" fmla="*/ 2645479 w 2645479"/>
              <a:gd name="connsiteY2" fmla="*/ 811257 h 811257"/>
              <a:gd name="connsiteX3" fmla="*/ 0 w 2645479"/>
              <a:gd name="connsiteY3" fmla="*/ 811257 h 811257"/>
              <a:gd name="connsiteX4" fmla="*/ 0 w 2645479"/>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479" h="811257">
                <a:moveTo>
                  <a:pt x="0" y="0"/>
                </a:moveTo>
                <a:lnTo>
                  <a:pt x="2645479" y="0"/>
                </a:lnTo>
                <a:lnTo>
                  <a:pt x="2645479"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488950">
              <a:lnSpc>
                <a:spcPct val="100000"/>
              </a:lnSpc>
              <a:spcBef>
                <a:spcPct val="0"/>
              </a:spcBef>
              <a:spcAft>
                <a:spcPct val="35000"/>
              </a:spcAft>
              <a:buNone/>
            </a:pPr>
            <a:r>
              <a:rPr lang="en-US" sz="1400" b="1" kern="1200" dirty="0"/>
              <a:t>Impact on attendance / volunteerism / small group work</a:t>
            </a:r>
            <a:endParaRPr lang="en-US" sz="1400" kern="1200" dirty="0"/>
          </a:p>
        </p:txBody>
      </p:sp>
      <p:sp>
        <p:nvSpPr>
          <p:cNvPr id="24" name="Rectangle: Rounded Corners 23">
            <a:extLst>
              <a:ext uri="{FF2B5EF4-FFF2-40B4-BE49-F238E27FC236}">
                <a16:creationId xmlns:a16="http://schemas.microsoft.com/office/drawing/2014/main" id="{FBBC7666-4F4D-49F0-8A0A-A2297737A649}"/>
              </a:ext>
            </a:extLst>
          </p:cNvPr>
          <p:cNvSpPr/>
          <p:nvPr/>
        </p:nvSpPr>
        <p:spPr>
          <a:xfrm>
            <a:off x="5117609" y="2730948"/>
            <a:ext cx="7002725" cy="1269552"/>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5" name="Rectangle 24" descr="Doctor">
            <a:extLst>
              <a:ext uri="{FF2B5EF4-FFF2-40B4-BE49-F238E27FC236}">
                <a16:creationId xmlns:a16="http://schemas.microsoft.com/office/drawing/2014/main" id="{3A1C5798-6853-4A2C-945B-854268E10EE9}"/>
              </a:ext>
            </a:extLst>
          </p:cNvPr>
          <p:cNvSpPr/>
          <p:nvPr/>
        </p:nvSpPr>
        <p:spPr>
          <a:xfrm>
            <a:off x="5401935" y="2942402"/>
            <a:ext cx="479696" cy="69825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E6E822DC-F6D5-4E79-9B4A-48DDB1DB13C5}"/>
              </a:ext>
            </a:extLst>
          </p:cNvPr>
          <p:cNvSpPr/>
          <p:nvPr/>
        </p:nvSpPr>
        <p:spPr>
          <a:xfrm>
            <a:off x="6060622" y="2730948"/>
            <a:ext cx="5995361" cy="1269552"/>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b="1" kern="1200"/>
              <a:t>Step 1 role in medical specialty selection &amp; career direction</a:t>
            </a:r>
            <a:endParaRPr lang="en-US" sz="1400" kern="1200"/>
          </a:p>
        </p:txBody>
      </p:sp>
      <p:sp>
        <p:nvSpPr>
          <p:cNvPr id="27" name="Rectangle: Rounded Corners 26">
            <a:extLst>
              <a:ext uri="{FF2B5EF4-FFF2-40B4-BE49-F238E27FC236}">
                <a16:creationId xmlns:a16="http://schemas.microsoft.com/office/drawing/2014/main" id="{479EC945-81CA-4719-AC9F-27BE376D5D53}"/>
              </a:ext>
            </a:extLst>
          </p:cNvPr>
          <p:cNvSpPr/>
          <p:nvPr/>
        </p:nvSpPr>
        <p:spPr>
          <a:xfrm>
            <a:off x="5117609" y="3886759"/>
            <a:ext cx="7002725" cy="1269552"/>
          </a:xfrm>
          <a:prstGeom prst="roundRect">
            <a:avLst>
              <a:gd name="adj" fmla="val 1000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8" name="Rectangle 27" descr="Influencer">
            <a:extLst>
              <a:ext uri="{FF2B5EF4-FFF2-40B4-BE49-F238E27FC236}">
                <a16:creationId xmlns:a16="http://schemas.microsoft.com/office/drawing/2014/main" id="{21CB0F77-AD87-4CDD-8662-7A912AB8C3CE}"/>
              </a:ext>
            </a:extLst>
          </p:cNvPr>
          <p:cNvSpPr/>
          <p:nvPr/>
        </p:nvSpPr>
        <p:spPr>
          <a:xfrm>
            <a:off x="5401935" y="4098213"/>
            <a:ext cx="479696" cy="69825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9" name="Freeform: Shape 28">
            <a:extLst>
              <a:ext uri="{FF2B5EF4-FFF2-40B4-BE49-F238E27FC236}">
                <a16:creationId xmlns:a16="http://schemas.microsoft.com/office/drawing/2014/main" id="{4BA65963-64C9-4361-ACD0-66482A6A52F9}"/>
              </a:ext>
            </a:extLst>
          </p:cNvPr>
          <p:cNvSpPr/>
          <p:nvPr/>
        </p:nvSpPr>
        <p:spPr>
          <a:xfrm>
            <a:off x="6060622" y="3886759"/>
            <a:ext cx="5995361" cy="1269552"/>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b="1" kern="1200"/>
              <a:t>Students’ limited ability to differentiate via other metrics is limited</a:t>
            </a:r>
            <a:endParaRPr lang="en-US" sz="1400" kern="1200"/>
          </a:p>
        </p:txBody>
      </p:sp>
      <p:sp>
        <p:nvSpPr>
          <p:cNvPr id="30" name="Rectangle: Rounded Corners 29">
            <a:extLst>
              <a:ext uri="{FF2B5EF4-FFF2-40B4-BE49-F238E27FC236}">
                <a16:creationId xmlns:a16="http://schemas.microsoft.com/office/drawing/2014/main" id="{855BD969-4ECC-446A-9D9A-BD6E33B1FB5B}"/>
              </a:ext>
            </a:extLst>
          </p:cNvPr>
          <p:cNvSpPr/>
          <p:nvPr/>
        </p:nvSpPr>
        <p:spPr>
          <a:xfrm>
            <a:off x="5117609" y="5042571"/>
            <a:ext cx="7002725" cy="126955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31" name="Rectangle 30" descr="Classroom">
            <a:extLst>
              <a:ext uri="{FF2B5EF4-FFF2-40B4-BE49-F238E27FC236}">
                <a16:creationId xmlns:a16="http://schemas.microsoft.com/office/drawing/2014/main" id="{8E3DBBAE-6B5D-425A-B876-657EF24913F2}"/>
              </a:ext>
            </a:extLst>
          </p:cNvPr>
          <p:cNvSpPr/>
          <p:nvPr/>
        </p:nvSpPr>
        <p:spPr>
          <a:xfrm>
            <a:off x="5401935" y="5254025"/>
            <a:ext cx="479696" cy="69825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id="{D5424BD6-C4EA-4655-82D0-03EEBDD6D736}"/>
              </a:ext>
            </a:extLst>
          </p:cNvPr>
          <p:cNvSpPr/>
          <p:nvPr/>
        </p:nvSpPr>
        <p:spPr>
          <a:xfrm>
            <a:off x="6060622" y="5042571"/>
            <a:ext cx="5995361" cy="1269552"/>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b="1" kern="1200"/>
              <a:t>Concerns over role of high stakes exams and impact on student well- being </a:t>
            </a:r>
            <a:endParaRPr lang="en-US" sz="1400" kern="1200"/>
          </a:p>
        </p:txBody>
      </p:sp>
      <p:sp>
        <p:nvSpPr>
          <p:cNvPr id="2" name="TextBox 1">
            <a:extLst>
              <a:ext uri="{FF2B5EF4-FFF2-40B4-BE49-F238E27FC236}">
                <a16:creationId xmlns:a16="http://schemas.microsoft.com/office/drawing/2014/main" id="{D04685C8-53C8-48AC-B021-576D51B8AF74}"/>
              </a:ext>
            </a:extLst>
          </p:cNvPr>
          <p:cNvSpPr txBox="1"/>
          <p:nvPr/>
        </p:nvSpPr>
        <p:spPr>
          <a:xfrm>
            <a:off x="745252" y="1366897"/>
            <a:ext cx="3234899" cy="4124206"/>
          </a:xfrm>
          <a:prstGeom prst="rect">
            <a:avLst/>
          </a:prstGeom>
          <a:noFill/>
        </p:spPr>
        <p:txBody>
          <a:bodyPr wrap="square" rtlCol="0">
            <a:spAutoFit/>
          </a:bodyPr>
          <a:lstStyle/>
          <a:p>
            <a:pPr algn="r"/>
            <a:r>
              <a:rPr lang="en-US" sz="3200" b="1" dirty="0">
                <a:solidFill>
                  <a:schemeClr val="bg1"/>
                </a:solidFill>
                <a:latin typeface="+mj-lt"/>
              </a:rPr>
              <a:t>USMLE Step 1 with increasingly outsized role in residency screening and selection</a:t>
            </a:r>
          </a:p>
          <a:p>
            <a:endParaRPr lang="en-US" b="1" dirty="0">
              <a:solidFill>
                <a:schemeClr val="bg1"/>
              </a:solidFill>
              <a:latin typeface="+mj-lt"/>
            </a:endParaRPr>
          </a:p>
          <a:p>
            <a:r>
              <a:rPr lang="en-US" dirty="0">
                <a:solidFill>
                  <a:schemeClr val="bg1"/>
                </a:solidFill>
              </a:rPr>
              <a:t>Med School Perspective....</a:t>
            </a:r>
          </a:p>
        </p:txBody>
      </p:sp>
    </p:spTree>
    <p:extLst>
      <p:ext uri="{BB962C8B-B14F-4D97-AF65-F5344CB8AC3E}">
        <p14:creationId xmlns:p14="http://schemas.microsoft.com/office/powerpoint/2010/main" val="143591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07E89C99-7B84-42D8-826E-46EBDCA34CA6}"/>
              </a:ext>
            </a:extLst>
          </p:cNvPr>
          <p:cNvSpPr/>
          <p:nvPr/>
        </p:nvSpPr>
        <p:spPr>
          <a:xfrm>
            <a:off x="5117609" y="419324"/>
            <a:ext cx="7002725" cy="1269552"/>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8" name="Freeform: Shape 17">
            <a:extLst>
              <a:ext uri="{FF2B5EF4-FFF2-40B4-BE49-F238E27FC236}">
                <a16:creationId xmlns:a16="http://schemas.microsoft.com/office/drawing/2014/main" id="{A3572A39-EFFB-4D38-AE1B-639B0AD928C3}"/>
              </a:ext>
            </a:extLst>
          </p:cNvPr>
          <p:cNvSpPr/>
          <p:nvPr/>
        </p:nvSpPr>
        <p:spPr>
          <a:xfrm>
            <a:off x="6077592" y="419324"/>
            <a:ext cx="3151226" cy="1269552"/>
          </a:xfrm>
          <a:custGeom>
            <a:avLst/>
            <a:gdLst>
              <a:gd name="connsiteX0" fmla="*/ 0 w 2931121"/>
              <a:gd name="connsiteY0" fmla="*/ 0 h 811257"/>
              <a:gd name="connsiteX1" fmla="*/ 2931121 w 2931121"/>
              <a:gd name="connsiteY1" fmla="*/ 0 h 811257"/>
              <a:gd name="connsiteX2" fmla="*/ 2931121 w 2931121"/>
              <a:gd name="connsiteY2" fmla="*/ 811257 h 811257"/>
              <a:gd name="connsiteX3" fmla="*/ 0 w 2931121"/>
              <a:gd name="connsiteY3" fmla="*/ 811257 h 811257"/>
              <a:gd name="connsiteX4" fmla="*/ 0 w 293112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1121" h="811257">
                <a:moveTo>
                  <a:pt x="0" y="0"/>
                </a:moveTo>
                <a:lnTo>
                  <a:pt x="2931121" y="0"/>
                </a:lnTo>
                <a:lnTo>
                  <a:pt x="293112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defTabSz="622300">
              <a:spcBef>
                <a:spcPct val="0"/>
              </a:spcBef>
              <a:spcAft>
                <a:spcPct val="35000"/>
              </a:spcAft>
            </a:pPr>
            <a:r>
              <a:rPr lang="en-US" sz="1600" b="1" dirty="0"/>
              <a:t>Increase in Number of applicants (MD, DO, and IMG) has outpaced increase in GME slots </a:t>
            </a:r>
            <a:endParaRPr lang="en-US" sz="1600" dirty="0"/>
          </a:p>
        </p:txBody>
      </p:sp>
      <p:sp>
        <p:nvSpPr>
          <p:cNvPr id="19" name="Freeform: Shape 18">
            <a:extLst>
              <a:ext uri="{FF2B5EF4-FFF2-40B4-BE49-F238E27FC236}">
                <a16:creationId xmlns:a16="http://schemas.microsoft.com/office/drawing/2014/main" id="{9410BECD-3C19-4EBB-AD3A-DD70CD3FA9B6}"/>
              </a:ext>
            </a:extLst>
          </p:cNvPr>
          <p:cNvSpPr/>
          <p:nvPr/>
        </p:nvSpPr>
        <p:spPr>
          <a:xfrm>
            <a:off x="9010546" y="419324"/>
            <a:ext cx="2844134" cy="1269552"/>
          </a:xfrm>
          <a:custGeom>
            <a:avLst/>
            <a:gdLst>
              <a:gd name="connsiteX0" fmla="*/ 0 w 2645479"/>
              <a:gd name="connsiteY0" fmla="*/ 0 h 811257"/>
              <a:gd name="connsiteX1" fmla="*/ 2645479 w 2645479"/>
              <a:gd name="connsiteY1" fmla="*/ 0 h 811257"/>
              <a:gd name="connsiteX2" fmla="*/ 2645479 w 2645479"/>
              <a:gd name="connsiteY2" fmla="*/ 811257 h 811257"/>
              <a:gd name="connsiteX3" fmla="*/ 0 w 2645479"/>
              <a:gd name="connsiteY3" fmla="*/ 811257 h 811257"/>
              <a:gd name="connsiteX4" fmla="*/ 0 w 2645479"/>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479" h="811257">
                <a:moveTo>
                  <a:pt x="0" y="0"/>
                </a:moveTo>
                <a:lnTo>
                  <a:pt x="2645479" y="0"/>
                </a:lnTo>
                <a:lnTo>
                  <a:pt x="2645479"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488950">
              <a:lnSpc>
                <a:spcPct val="100000"/>
              </a:lnSpc>
              <a:spcBef>
                <a:spcPct val="0"/>
              </a:spcBef>
              <a:spcAft>
                <a:spcPct val="35000"/>
              </a:spcAft>
              <a:buNone/>
            </a:pPr>
            <a:endParaRPr lang="en-US" sz="1400" kern="1200" dirty="0"/>
          </a:p>
        </p:txBody>
      </p:sp>
      <p:sp>
        <p:nvSpPr>
          <p:cNvPr id="20" name="Rectangle: Rounded Corners 19">
            <a:extLst>
              <a:ext uri="{FF2B5EF4-FFF2-40B4-BE49-F238E27FC236}">
                <a16:creationId xmlns:a16="http://schemas.microsoft.com/office/drawing/2014/main" id="{B1CFC053-3CA5-4529-AA80-03F9B7F55FF3}"/>
              </a:ext>
            </a:extLst>
          </p:cNvPr>
          <p:cNvSpPr/>
          <p:nvPr/>
        </p:nvSpPr>
        <p:spPr>
          <a:xfrm>
            <a:off x="5117609" y="1575137"/>
            <a:ext cx="7002725" cy="1269552"/>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2" name="Freeform: Shape 21">
            <a:extLst>
              <a:ext uri="{FF2B5EF4-FFF2-40B4-BE49-F238E27FC236}">
                <a16:creationId xmlns:a16="http://schemas.microsoft.com/office/drawing/2014/main" id="{9FB9DB4E-7DA6-4064-B4C0-C07009EBD36D}"/>
              </a:ext>
            </a:extLst>
          </p:cNvPr>
          <p:cNvSpPr/>
          <p:nvPr/>
        </p:nvSpPr>
        <p:spPr>
          <a:xfrm>
            <a:off x="6077592" y="1575137"/>
            <a:ext cx="3151226" cy="1269552"/>
          </a:xfrm>
          <a:custGeom>
            <a:avLst/>
            <a:gdLst>
              <a:gd name="connsiteX0" fmla="*/ 0 w 2931121"/>
              <a:gd name="connsiteY0" fmla="*/ 0 h 811257"/>
              <a:gd name="connsiteX1" fmla="*/ 2931121 w 2931121"/>
              <a:gd name="connsiteY1" fmla="*/ 0 h 811257"/>
              <a:gd name="connsiteX2" fmla="*/ 2931121 w 2931121"/>
              <a:gd name="connsiteY2" fmla="*/ 811257 h 811257"/>
              <a:gd name="connsiteX3" fmla="*/ 0 w 2931121"/>
              <a:gd name="connsiteY3" fmla="*/ 811257 h 811257"/>
              <a:gd name="connsiteX4" fmla="*/ 0 w 293112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1121" h="811257">
                <a:moveTo>
                  <a:pt x="0" y="0"/>
                </a:moveTo>
                <a:lnTo>
                  <a:pt x="2931121" y="0"/>
                </a:lnTo>
                <a:lnTo>
                  <a:pt x="293112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endParaRPr lang="en-US" sz="1400" kern="1200" dirty="0"/>
          </a:p>
        </p:txBody>
      </p:sp>
      <p:sp>
        <p:nvSpPr>
          <p:cNvPr id="23" name="Freeform: Shape 22">
            <a:extLst>
              <a:ext uri="{FF2B5EF4-FFF2-40B4-BE49-F238E27FC236}">
                <a16:creationId xmlns:a16="http://schemas.microsoft.com/office/drawing/2014/main" id="{F75E6B69-ECC1-40D2-AF8A-ECD390B02D0B}"/>
              </a:ext>
            </a:extLst>
          </p:cNvPr>
          <p:cNvSpPr/>
          <p:nvPr/>
        </p:nvSpPr>
        <p:spPr>
          <a:xfrm>
            <a:off x="9010546" y="1575137"/>
            <a:ext cx="2844134" cy="1269552"/>
          </a:xfrm>
          <a:custGeom>
            <a:avLst/>
            <a:gdLst>
              <a:gd name="connsiteX0" fmla="*/ 0 w 2645479"/>
              <a:gd name="connsiteY0" fmla="*/ 0 h 811257"/>
              <a:gd name="connsiteX1" fmla="*/ 2645479 w 2645479"/>
              <a:gd name="connsiteY1" fmla="*/ 0 h 811257"/>
              <a:gd name="connsiteX2" fmla="*/ 2645479 w 2645479"/>
              <a:gd name="connsiteY2" fmla="*/ 811257 h 811257"/>
              <a:gd name="connsiteX3" fmla="*/ 0 w 2645479"/>
              <a:gd name="connsiteY3" fmla="*/ 811257 h 811257"/>
              <a:gd name="connsiteX4" fmla="*/ 0 w 2645479"/>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479" h="811257">
                <a:moveTo>
                  <a:pt x="0" y="0"/>
                </a:moveTo>
                <a:lnTo>
                  <a:pt x="2645479" y="0"/>
                </a:lnTo>
                <a:lnTo>
                  <a:pt x="2645479"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488950">
              <a:lnSpc>
                <a:spcPct val="100000"/>
              </a:lnSpc>
              <a:spcBef>
                <a:spcPct val="0"/>
              </a:spcBef>
              <a:spcAft>
                <a:spcPct val="35000"/>
              </a:spcAft>
              <a:buNone/>
            </a:pPr>
            <a:endParaRPr lang="en-US" sz="1400" kern="1200" dirty="0"/>
          </a:p>
        </p:txBody>
      </p:sp>
      <p:sp>
        <p:nvSpPr>
          <p:cNvPr id="24" name="Rectangle: Rounded Corners 23">
            <a:extLst>
              <a:ext uri="{FF2B5EF4-FFF2-40B4-BE49-F238E27FC236}">
                <a16:creationId xmlns:a16="http://schemas.microsoft.com/office/drawing/2014/main" id="{FBBC7666-4F4D-49F0-8A0A-A2297737A649}"/>
              </a:ext>
            </a:extLst>
          </p:cNvPr>
          <p:cNvSpPr/>
          <p:nvPr/>
        </p:nvSpPr>
        <p:spPr>
          <a:xfrm>
            <a:off x="5117609" y="2730948"/>
            <a:ext cx="7002725" cy="1269552"/>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6" name="Freeform: Shape 25">
            <a:extLst>
              <a:ext uri="{FF2B5EF4-FFF2-40B4-BE49-F238E27FC236}">
                <a16:creationId xmlns:a16="http://schemas.microsoft.com/office/drawing/2014/main" id="{E6E822DC-F6D5-4E79-9B4A-48DDB1DB13C5}"/>
              </a:ext>
            </a:extLst>
          </p:cNvPr>
          <p:cNvSpPr/>
          <p:nvPr/>
        </p:nvSpPr>
        <p:spPr>
          <a:xfrm>
            <a:off x="6060622" y="2730948"/>
            <a:ext cx="5995361" cy="1269552"/>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r>
              <a:rPr lang="en-US" sz="1600" b="1" dirty="0">
                <a:solidFill>
                  <a:schemeClr val="bg1"/>
                </a:solidFill>
              </a:rPr>
              <a:t>MD schools are increasingly pass/fail,</a:t>
            </a:r>
          </a:p>
          <a:p>
            <a:r>
              <a:rPr lang="en-US" sz="1600" b="1" dirty="0">
                <a:solidFill>
                  <a:schemeClr val="bg1"/>
                </a:solidFill>
              </a:rPr>
              <a:t>less often rank order students, </a:t>
            </a:r>
          </a:p>
          <a:p>
            <a:r>
              <a:rPr lang="en-US" sz="1600" b="1" dirty="0">
                <a:solidFill>
                  <a:schemeClr val="bg1"/>
                </a:solidFill>
              </a:rPr>
              <a:t>more varied curricula</a:t>
            </a:r>
          </a:p>
        </p:txBody>
      </p:sp>
      <p:sp>
        <p:nvSpPr>
          <p:cNvPr id="27" name="Rectangle: Rounded Corners 26">
            <a:extLst>
              <a:ext uri="{FF2B5EF4-FFF2-40B4-BE49-F238E27FC236}">
                <a16:creationId xmlns:a16="http://schemas.microsoft.com/office/drawing/2014/main" id="{479EC945-81CA-4719-AC9F-27BE376D5D53}"/>
              </a:ext>
            </a:extLst>
          </p:cNvPr>
          <p:cNvSpPr/>
          <p:nvPr/>
        </p:nvSpPr>
        <p:spPr>
          <a:xfrm>
            <a:off x="5117609" y="3886759"/>
            <a:ext cx="7002725" cy="1269552"/>
          </a:xfrm>
          <a:prstGeom prst="roundRect">
            <a:avLst>
              <a:gd name="adj" fmla="val 1000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9" name="Freeform: Shape 28">
            <a:extLst>
              <a:ext uri="{FF2B5EF4-FFF2-40B4-BE49-F238E27FC236}">
                <a16:creationId xmlns:a16="http://schemas.microsoft.com/office/drawing/2014/main" id="{4BA65963-64C9-4361-ACD0-66482A6A52F9}"/>
              </a:ext>
            </a:extLst>
          </p:cNvPr>
          <p:cNvSpPr/>
          <p:nvPr/>
        </p:nvSpPr>
        <p:spPr>
          <a:xfrm>
            <a:off x="6060622" y="3886759"/>
            <a:ext cx="5995361" cy="1269552"/>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b="1" kern="1200" dirty="0"/>
              <a:t>Communication about student performance in medical School   </a:t>
            </a:r>
            <a:endParaRPr lang="en-US" sz="1400" kern="1200" dirty="0"/>
          </a:p>
        </p:txBody>
      </p:sp>
      <p:sp>
        <p:nvSpPr>
          <p:cNvPr id="30" name="Rectangle: Rounded Corners 29">
            <a:extLst>
              <a:ext uri="{FF2B5EF4-FFF2-40B4-BE49-F238E27FC236}">
                <a16:creationId xmlns:a16="http://schemas.microsoft.com/office/drawing/2014/main" id="{855BD969-4ECC-446A-9D9A-BD6E33B1FB5B}"/>
              </a:ext>
            </a:extLst>
          </p:cNvPr>
          <p:cNvSpPr/>
          <p:nvPr/>
        </p:nvSpPr>
        <p:spPr>
          <a:xfrm>
            <a:off x="5117609" y="5042571"/>
            <a:ext cx="7002725" cy="126955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32" name="Freeform: Shape 31">
            <a:extLst>
              <a:ext uri="{FF2B5EF4-FFF2-40B4-BE49-F238E27FC236}">
                <a16:creationId xmlns:a16="http://schemas.microsoft.com/office/drawing/2014/main" id="{D5424BD6-C4EA-4655-82D0-03EEBDD6D736}"/>
              </a:ext>
            </a:extLst>
          </p:cNvPr>
          <p:cNvSpPr/>
          <p:nvPr/>
        </p:nvSpPr>
        <p:spPr>
          <a:xfrm>
            <a:off x="6060622" y="5042571"/>
            <a:ext cx="5995361" cy="1269552"/>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5858" tIns="85858" rIns="85858" bIns="85858" numCol="1" spcCol="1270" anchor="ctr" anchorCtr="0">
            <a:noAutofit/>
          </a:bodyPr>
          <a:lstStyle/>
          <a:p>
            <a:pPr defTabSz="622300">
              <a:spcBef>
                <a:spcPct val="0"/>
              </a:spcBef>
              <a:spcAft>
                <a:spcPct val="35000"/>
              </a:spcAft>
            </a:pPr>
            <a:r>
              <a:rPr lang="en-US" sz="1400" b="1" dirty="0"/>
              <a:t>Standardized exam performance important for program accreditation</a:t>
            </a:r>
            <a:endParaRPr lang="en-US" sz="1400" dirty="0"/>
          </a:p>
        </p:txBody>
      </p:sp>
      <p:sp>
        <p:nvSpPr>
          <p:cNvPr id="2" name="TextBox 1">
            <a:extLst>
              <a:ext uri="{FF2B5EF4-FFF2-40B4-BE49-F238E27FC236}">
                <a16:creationId xmlns:a16="http://schemas.microsoft.com/office/drawing/2014/main" id="{D04685C8-53C8-48AC-B021-576D51B8AF74}"/>
              </a:ext>
            </a:extLst>
          </p:cNvPr>
          <p:cNvSpPr txBox="1"/>
          <p:nvPr/>
        </p:nvSpPr>
        <p:spPr>
          <a:xfrm>
            <a:off x="1175484" y="1578552"/>
            <a:ext cx="3234899" cy="4416594"/>
          </a:xfrm>
          <a:prstGeom prst="rect">
            <a:avLst/>
          </a:prstGeom>
          <a:noFill/>
        </p:spPr>
        <p:txBody>
          <a:bodyPr wrap="square" rtlCol="0">
            <a:spAutoFit/>
          </a:bodyPr>
          <a:lstStyle/>
          <a:p>
            <a:pPr algn="r"/>
            <a:r>
              <a:rPr lang="en-US" sz="3200" b="1" dirty="0">
                <a:solidFill>
                  <a:schemeClr val="bg1"/>
                </a:solidFill>
                <a:latin typeface="+mj-lt"/>
              </a:rPr>
              <a:t>USMLE Step 1 with increasingly outsized role in residency screening and selection</a:t>
            </a:r>
          </a:p>
          <a:p>
            <a:endParaRPr lang="en-US" b="1" dirty="0">
              <a:solidFill>
                <a:schemeClr val="bg1"/>
              </a:solidFill>
              <a:latin typeface="+mj-lt"/>
            </a:endParaRPr>
          </a:p>
          <a:p>
            <a:r>
              <a:rPr lang="en-US" b="1" dirty="0">
                <a:solidFill>
                  <a:schemeClr val="bg1"/>
                </a:solidFill>
                <a:latin typeface="+mj-lt"/>
              </a:rPr>
              <a:t>Residency Perspective...</a:t>
            </a:r>
          </a:p>
          <a:p>
            <a:endParaRPr lang="en-US" dirty="0"/>
          </a:p>
        </p:txBody>
      </p:sp>
      <p:sp>
        <p:nvSpPr>
          <p:cNvPr id="3" name="TextBox 2">
            <a:extLst>
              <a:ext uri="{FF2B5EF4-FFF2-40B4-BE49-F238E27FC236}">
                <a16:creationId xmlns:a16="http://schemas.microsoft.com/office/drawing/2014/main" id="{6FB79715-54DA-407B-A5BC-C2F7803BC2B5}"/>
              </a:ext>
            </a:extLst>
          </p:cNvPr>
          <p:cNvSpPr txBox="1"/>
          <p:nvPr/>
        </p:nvSpPr>
        <p:spPr>
          <a:xfrm>
            <a:off x="5996271" y="1749896"/>
            <a:ext cx="4371710" cy="584775"/>
          </a:xfrm>
          <a:prstGeom prst="rect">
            <a:avLst/>
          </a:prstGeom>
          <a:noFill/>
        </p:spPr>
        <p:txBody>
          <a:bodyPr wrap="none" rtlCol="0">
            <a:spAutoFit/>
          </a:bodyPr>
          <a:lstStyle/>
          <a:p>
            <a:r>
              <a:rPr lang="en-US" sz="1600" b="1" dirty="0">
                <a:solidFill>
                  <a:schemeClr val="bg1"/>
                </a:solidFill>
              </a:rPr>
              <a:t>Increase in number of applications/student</a:t>
            </a:r>
          </a:p>
          <a:p>
            <a:r>
              <a:rPr lang="en-US" sz="1600" b="1" dirty="0">
                <a:solidFill>
                  <a:schemeClr val="bg1"/>
                </a:solidFill>
              </a:rPr>
              <a:t>Continues to rise</a:t>
            </a:r>
            <a:endParaRPr lang="en-US" sz="1600" dirty="0">
              <a:solidFill>
                <a:schemeClr val="bg1"/>
              </a:solidFill>
            </a:endParaRPr>
          </a:p>
        </p:txBody>
      </p:sp>
      <p:pic>
        <p:nvPicPr>
          <p:cNvPr id="5" name="Graphic 4" descr="Bar graph with upward trend">
            <a:extLst>
              <a:ext uri="{FF2B5EF4-FFF2-40B4-BE49-F238E27FC236}">
                <a16:creationId xmlns:a16="http://schemas.microsoft.com/office/drawing/2014/main" id="{D5AD26C7-CAB1-491A-B747-F41A5C6B30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8527" y="1695842"/>
            <a:ext cx="578985" cy="578985"/>
          </a:xfrm>
          <a:prstGeom prst="rect">
            <a:avLst/>
          </a:prstGeom>
        </p:spPr>
      </p:pic>
      <p:pic>
        <p:nvPicPr>
          <p:cNvPr id="9" name="Graphic 8" descr="Business Growth">
            <a:extLst>
              <a:ext uri="{FF2B5EF4-FFF2-40B4-BE49-F238E27FC236}">
                <a16:creationId xmlns:a16="http://schemas.microsoft.com/office/drawing/2014/main" id="{56214D1D-6E61-4241-B5BB-2F845D96E8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7888" y="683728"/>
            <a:ext cx="555993" cy="555993"/>
          </a:xfrm>
          <a:prstGeom prst="rect">
            <a:avLst/>
          </a:prstGeom>
        </p:spPr>
      </p:pic>
      <p:pic>
        <p:nvPicPr>
          <p:cNvPr id="11" name="Graphic 10" descr="Target Audience">
            <a:extLst>
              <a:ext uri="{FF2B5EF4-FFF2-40B4-BE49-F238E27FC236}">
                <a16:creationId xmlns:a16="http://schemas.microsoft.com/office/drawing/2014/main" id="{1DADBC95-13AD-4A33-9AA2-BF1AF7CC9D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38032" y="2992955"/>
            <a:ext cx="647700" cy="647700"/>
          </a:xfrm>
          <a:prstGeom prst="rect">
            <a:avLst/>
          </a:prstGeom>
        </p:spPr>
      </p:pic>
      <p:pic>
        <p:nvPicPr>
          <p:cNvPr id="13" name="Graphic 12" descr="Question mark">
            <a:extLst>
              <a:ext uri="{FF2B5EF4-FFF2-40B4-BE49-F238E27FC236}">
                <a16:creationId xmlns:a16="http://schemas.microsoft.com/office/drawing/2014/main" id="{62BB0482-8C9F-4688-AD98-3ADC93B360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9561" y="4127611"/>
            <a:ext cx="555114" cy="555114"/>
          </a:xfrm>
          <a:prstGeom prst="rect">
            <a:avLst/>
          </a:prstGeom>
        </p:spPr>
      </p:pic>
      <p:sp>
        <p:nvSpPr>
          <p:cNvPr id="34" name="Rectangle 33" descr="Doctor">
            <a:extLst>
              <a:ext uri="{FF2B5EF4-FFF2-40B4-BE49-F238E27FC236}">
                <a16:creationId xmlns:a16="http://schemas.microsoft.com/office/drawing/2014/main" id="{BDC22AF2-43DA-44F0-B206-C9814896F73C}"/>
              </a:ext>
            </a:extLst>
          </p:cNvPr>
          <p:cNvSpPr/>
          <p:nvPr/>
        </p:nvSpPr>
        <p:spPr>
          <a:xfrm>
            <a:off x="5406036" y="5253667"/>
            <a:ext cx="479696" cy="69825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51004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071" y="82385"/>
            <a:ext cx="7345075" cy="1078029"/>
          </a:xfrm>
          <a:solidFill>
            <a:srgbClr val="30525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altLang="en-US" sz="3100" dirty="0">
                <a:latin typeface="Corbel" panose="020B0503020204020204" pitchFamily="34" charset="0"/>
                <a:cs typeface="Arial" charset="0"/>
              </a:rPr>
              <a:t>Numeric (3-digit) USMLE score reporting</a:t>
            </a:r>
            <a:endParaRPr lang="en-US" sz="3100" dirty="0"/>
          </a:p>
        </p:txBody>
      </p:sp>
      <p:graphicFrame>
        <p:nvGraphicFramePr>
          <p:cNvPr id="4" name="Diagram 3"/>
          <p:cNvGraphicFramePr/>
          <p:nvPr>
            <p:extLst>
              <p:ext uri="{D42A27DB-BD31-4B8C-83A1-F6EECF244321}">
                <p14:modId xmlns:p14="http://schemas.microsoft.com/office/powerpoint/2010/main" val="2421792817"/>
              </p:ext>
            </p:extLst>
          </p:nvPr>
        </p:nvGraphicFramePr>
        <p:xfrm>
          <a:off x="747160" y="1476674"/>
          <a:ext cx="10697679" cy="5240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3E874B85-DB11-469D-B19C-BAEF3D437FEE}"/>
              </a:ext>
            </a:extLst>
          </p:cNvPr>
          <p:cNvSpPr/>
          <p:nvPr/>
        </p:nvSpPr>
        <p:spPr>
          <a:xfrm>
            <a:off x="1818409" y="5287416"/>
            <a:ext cx="4277591" cy="1714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50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4FB3E-CD66-4710-96A1-2EBDE1FF0840}"/>
              </a:ext>
            </a:extLst>
          </p:cNvPr>
          <p:cNvSpPr>
            <a:spLocks noGrp="1"/>
          </p:cNvSpPr>
          <p:nvPr>
            <p:ph type="title"/>
          </p:nvPr>
        </p:nvSpPr>
        <p:spPr/>
        <p:txBody>
          <a:bodyPr>
            <a:normAutofit/>
          </a:bodyPr>
          <a:lstStyle/>
          <a:p>
            <a:r>
              <a:rPr lang="en-US" dirty="0" err="1"/>
              <a:t>InCUS</a:t>
            </a:r>
            <a:r>
              <a:rPr lang="en-US" dirty="0"/>
              <a:t>—invitational Conference on USMLE Scoring.  March 2019</a:t>
            </a:r>
          </a:p>
        </p:txBody>
      </p:sp>
      <p:sp>
        <p:nvSpPr>
          <p:cNvPr id="4" name="Slide Number Placeholder 3">
            <a:extLst>
              <a:ext uri="{FF2B5EF4-FFF2-40B4-BE49-F238E27FC236}">
                <a16:creationId xmlns:a16="http://schemas.microsoft.com/office/drawing/2014/main" id="{88C1914A-C742-4E06-A270-B6C610878AA5}"/>
              </a:ext>
            </a:extLst>
          </p:cNvPr>
          <p:cNvSpPr>
            <a:spLocks noGrp="1"/>
          </p:cNvSpPr>
          <p:nvPr>
            <p:ph type="sldNum" sz="quarter" idx="12"/>
          </p:nvPr>
        </p:nvSpPr>
        <p:spPr/>
        <p:txBody>
          <a:bodyPr/>
          <a:lstStyle/>
          <a:p>
            <a:pPr>
              <a:defRPr/>
            </a:pPr>
            <a:fld id="{F5D3FE59-4284-2A45-929E-71D2CB10F5B4}" type="slidenum">
              <a:rPr lang="en-US" smtClean="0"/>
              <a:pPr>
                <a:defRPr/>
              </a:pPr>
              <a:t>5</a:t>
            </a:fld>
            <a:endParaRPr lang="en-US" dirty="0"/>
          </a:p>
        </p:txBody>
      </p:sp>
      <p:grpSp>
        <p:nvGrpSpPr>
          <p:cNvPr id="5" name="Group 4">
            <a:extLst>
              <a:ext uri="{FF2B5EF4-FFF2-40B4-BE49-F238E27FC236}">
                <a16:creationId xmlns:a16="http://schemas.microsoft.com/office/drawing/2014/main" id="{30191EBF-EB9C-4A7D-ADED-E43E9EDB1FB3}"/>
              </a:ext>
            </a:extLst>
          </p:cNvPr>
          <p:cNvGrpSpPr/>
          <p:nvPr/>
        </p:nvGrpSpPr>
        <p:grpSpPr>
          <a:xfrm>
            <a:off x="166254" y="1746368"/>
            <a:ext cx="5808519" cy="4923386"/>
            <a:chOff x="101602" y="1828800"/>
            <a:chExt cx="11974277" cy="4894074"/>
          </a:xfrm>
        </p:grpSpPr>
        <p:sp>
          <p:nvSpPr>
            <p:cNvPr id="6" name="Rectangle: Rounded Corners 5">
              <a:extLst>
                <a:ext uri="{FF2B5EF4-FFF2-40B4-BE49-F238E27FC236}">
                  <a16:creationId xmlns:a16="http://schemas.microsoft.com/office/drawing/2014/main" id="{017A9885-2BD3-4ED0-95F7-8106FD4D22D6}"/>
                </a:ext>
              </a:extLst>
            </p:cNvPr>
            <p:cNvSpPr/>
            <p:nvPr/>
          </p:nvSpPr>
          <p:spPr>
            <a:xfrm>
              <a:off x="101602" y="1828800"/>
              <a:ext cx="11974277" cy="4894074"/>
            </a:xfrm>
            <a:prstGeom prst="roundRect">
              <a:avLst/>
            </a:prstGeom>
            <a:solidFill>
              <a:srgbClr val="0E5C56"/>
            </a:solidFill>
            <a:ln>
              <a:solidFill>
                <a:srgbClr val="0E5C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A7A62E-AA2A-42A7-AD7F-441EAAF902D9}"/>
                </a:ext>
              </a:extLst>
            </p:cNvPr>
            <p:cNvSpPr txBox="1"/>
            <p:nvPr/>
          </p:nvSpPr>
          <p:spPr>
            <a:xfrm>
              <a:off x="869268" y="2057543"/>
              <a:ext cx="9816480" cy="581293"/>
            </a:xfrm>
            <a:prstGeom prst="rect">
              <a:avLst/>
            </a:prstGeom>
            <a:noFill/>
          </p:spPr>
          <p:txBody>
            <a:bodyPr wrap="square" rtlCol="0">
              <a:spAutoFit/>
            </a:bodyPr>
            <a:lstStyle/>
            <a:p>
              <a:pPr algn="ctr"/>
              <a:r>
                <a:rPr lang="en-US" sz="3200" b="1" dirty="0" err="1">
                  <a:solidFill>
                    <a:schemeClr val="bg2"/>
                  </a:solidFill>
                </a:rPr>
                <a:t>InCUS</a:t>
              </a:r>
              <a:r>
                <a:rPr lang="en-US" sz="3200" b="1" dirty="0">
                  <a:solidFill>
                    <a:schemeClr val="bg2"/>
                  </a:solidFill>
                </a:rPr>
                <a:t> GOAL</a:t>
              </a:r>
            </a:p>
          </p:txBody>
        </p:sp>
        <p:sp>
          <p:nvSpPr>
            <p:cNvPr id="8" name="TextBox 7">
              <a:extLst>
                <a:ext uri="{FF2B5EF4-FFF2-40B4-BE49-F238E27FC236}">
                  <a16:creationId xmlns:a16="http://schemas.microsoft.com/office/drawing/2014/main" id="{4E7D9B8B-9EDD-48FE-9DD7-B6AF503414AA}"/>
                </a:ext>
              </a:extLst>
            </p:cNvPr>
            <p:cNvSpPr txBox="1"/>
            <p:nvPr/>
          </p:nvSpPr>
          <p:spPr>
            <a:xfrm>
              <a:off x="1188597" y="2649017"/>
              <a:ext cx="8776542" cy="3763114"/>
            </a:xfrm>
            <a:prstGeom prst="rect">
              <a:avLst/>
            </a:prstGeom>
            <a:noFill/>
          </p:spPr>
          <p:txBody>
            <a:bodyPr wrap="square" rtlCol="0">
              <a:spAutoFit/>
            </a:bodyPr>
            <a:lstStyle/>
            <a:p>
              <a:r>
                <a:rPr lang="en-US" sz="2400" b="1" dirty="0">
                  <a:solidFill>
                    <a:schemeClr val="bg2"/>
                  </a:solidFill>
                </a:rPr>
                <a:t>Collaboratively  review the USMLE program’s practice of numeric score reporting within the context of its primary use of licensure, and to discuss any secondary uses and the broader regulatory and educational environments in which USMLE exists!</a:t>
              </a:r>
            </a:p>
          </p:txBody>
        </p:sp>
      </p:grpSp>
      <p:sp>
        <p:nvSpPr>
          <p:cNvPr id="9" name="Rectangle: Rounded Corners 8">
            <a:extLst>
              <a:ext uri="{FF2B5EF4-FFF2-40B4-BE49-F238E27FC236}">
                <a16:creationId xmlns:a16="http://schemas.microsoft.com/office/drawing/2014/main" id="{35E74E82-C540-4FFD-9215-585ADE7AB8D3}"/>
              </a:ext>
            </a:extLst>
          </p:cNvPr>
          <p:cNvSpPr/>
          <p:nvPr/>
        </p:nvSpPr>
        <p:spPr>
          <a:xfrm>
            <a:off x="6137566" y="1917400"/>
            <a:ext cx="5888180" cy="3010624"/>
          </a:xfrm>
          <a:prstGeom prst="roundRect">
            <a:avLst/>
          </a:prstGeom>
          <a:solidFill>
            <a:srgbClr val="0E5C56"/>
          </a:solidFill>
          <a:ln>
            <a:solidFill>
              <a:srgbClr val="0E5C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2"/>
                </a:solidFill>
              </a:rPr>
              <a:t>Sponsoring Organizations:</a:t>
            </a:r>
          </a:p>
          <a:p>
            <a:pPr marL="342900" indent="-342900" algn="ctr">
              <a:buFont typeface="Arial" panose="020B0604020202020204" pitchFamily="34" charset="0"/>
              <a:buChar char="•"/>
            </a:pPr>
            <a:r>
              <a:rPr lang="en-US" sz="2400" dirty="0">
                <a:solidFill>
                  <a:schemeClr val="bg2"/>
                </a:solidFill>
              </a:rPr>
              <a:t>AAMC, AMA, ECFMG, FSMB, NBME</a:t>
            </a:r>
          </a:p>
          <a:p>
            <a:pPr marL="342900" indent="-342900" algn="ctr">
              <a:buFont typeface="Arial" panose="020B0604020202020204" pitchFamily="34" charset="0"/>
              <a:buChar char="•"/>
            </a:pPr>
            <a:endParaRPr lang="en-US" sz="2400" dirty="0">
              <a:solidFill>
                <a:schemeClr val="bg2"/>
              </a:solidFill>
            </a:endParaRPr>
          </a:p>
          <a:p>
            <a:r>
              <a:rPr lang="en-US" sz="2400" dirty="0">
                <a:solidFill>
                  <a:schemeClr val="bg2"/>
                </a:solidFill>
              </a:rPr>
              <a:t>65 Attendees (20 staff, 45 guests)</a:t>
            </a:r>
          </a:p>
          <a:p>
            <a:pPr marL="342900" indent="-342900">
              <a:buFont typeface="Arial" panose="020B0604020202020204" pitchFamily="34" charset="0"/>
              <a:buChar char="•"/>
            </a:pPr>
            <a:r>
              <a:rPr lang="en-US" sz="2400" dirty="0">
                <a:solidFill>
                  <a:schemeClr val="bg2"/>
                </a:solidFill>
              </a:rPr>
              <a:t>Regulators</a:t>
            </a:r>
          </a:p>
          <a:p>
            <a:pPr marL="342900" indent="-342900">
              <a:buFont typeface="Arial" panose="020B0604020202020204" pitchFamily="34" charset="0"/>
              <a:buChar char="•"/>
            </a:pPr>
            <a:r>
              <a:rPr lang="en-US" sz="2400" dirty="0">
                <a:solidFill>
                  <a:schemeClr val="bg2"/>
                </a:solidFill>
              </a:rPr>
              <a:t>Stakeholders (including learners)</a:t>
            </a:r>
          </a:p>
          <a:p>
            <a:pPr marL="342900" indent="-342900">
              <a:buFont typeface="Arial" panose="020B0604020202020204" pitchFamily="34" charset="0"/>
              <a:buChar char="•"/>
            </a:pPr>
            <a:r>
              <a:rPr lang="en-US" sz="2400" dirty="0">
                <a:solidFill>
                  <a:schemeClr val="bg2"/>
                </a:solidFill>
              </a:rPr>
              <a:t>Diversity within each</a:t>
            </a:r>
          </a:p>
        </p:txBody>
      </p:sp>
    </p:spTree>
    <p:extLst>
      <p:ext uri="{BB962C8B-B14F-4D97-AF65-F5344CB8AC3E}">
        <p14:creationId xmlns:p14="http://schemas.microsoft.com/office/powerpoint/2010/main" val="11731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5"/>
                                        </p:tgtEl>
                                      </p:cBhvr>
                                    </p:animEffect>
                                    <p:animScale>
                                      <p:cBhvr>
                                        <p:cTn id="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33C1B06-5AEA-4762-B303-01FC08115CAB}"/>
              </a:ext>
            </a:extLst>
          </p:cNvPr>
          <p:cNvSpPr>
            <a:spLocks noGrp="1"/>
          </p:cNvSpPr>
          <p:nvPr>
            <p:ph type="title"/>
          </p:nvPr>
        </p:nvSpPr>
        <p:spPr>
          <a:xfrm>
            <a:off x="77299" y="107176"/>
            <a:ext cx="11939432" cy="1325563"/>
          </a:xfrm>
        </p:spPr>
        <p:txBody>
          <a:bodyPr>
            <a:normAutofit/>
          </a:bodyPr>
          <a:lstStyle/>
          <a:p>
            <a:pPr algn="ctr" defTabSz="1218810"/>
            <a:r>
              <a:rPr lang="en-US" sz="3600" dirty="0" err="1">
                <a:solidFill>
                  <a:srgbClr val="305250"/>
                </a:solidFill>
                <a:latin typeface="Arial Black" panose="020B0A04020102020204" pitchFamily="34" charset="0"/>
              </a:rPr>
              <a:t>InCUS</a:t>
            </a:r>
            <a:r>
              <a:rPr lang="en-US" sz="3600" dirty="0">
                <a:solidFill>
                  <a:srgbClr val="305250"/>
                </a:solidFill>
                <a:latin typeface="Arial Black" panose="020B0A04020102020204" pitchFamily="34" charset="0"/>
              </a:rPr>
              <a:t> Meeting  - March 2019</a:t>
            </a:r>
          </a:p>
        </p:txBody>
      </p:sp>
      <p:cxnSp>
        <p:nvCxnSpPr>
          <p:cNvPr id="8" name="Straight Connector 7">
            <a:extLst>
              <a:ext uri="{FF2B5EF4-FFF2-40B4-BE49-F238E27FC236}">
                <a16:creationId xmlns:a16="http://schemas.microsoft.com/office/drawing/2014/main" id="{455F2E1B-F351-491E-9419-603D4E3E982D}"/>
              </a:ext>
            </a:extLst>
          </p:cNvPr>
          <p:cNvCxnSpPr/>
          <p:nvPr/>
        </p:nvCxnSpPr>
        <p:spPr>
          <a:xfrm>
            <a:off x="283029" y="1230086"/>
            <a:ext cx="11527972"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EC6ACFE-5F49-4AA7-A46D-8410F1634B36}"/>
              </a:ext>
            </a:extLst>
          </p:cNvPr>
          <p:cNvGrpSpPr/>
          <p:nvPr/>
        </p:nvGrpSpPr>
        <p:grpSpPr>
          <a:xfrm>
            <a:off x="203992" y="1968276"/>
            <a:ext cx="3751500" cy="3422591"/>
            <a:chOff x="203992" y="1968276"/>
            <a:chExt cx="3751500" cy="3422591"/>
          </a:xfrm>
        </p:grpSpPr>
        <p:pic>
          <p:nvPicPr>
            <p:cNvPr id="5" name="Picture 2">
              <a:extLst>
                <a:ext uri="{FF2B5EF4-FFF2-40B4-BE49-F238E27FC236}">
                  <a16:creationId xmlns:a16="http://schemas.microsoft.com/office/drawing/2014/main" id="{680B38D7-C39E-4E84-B7E0-DEA7FBF061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92" y="2714804"/>
              <a:ext cx="3751500" cy="26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00A9ADF7-7DB1-4306-AB50-B682675C72E1}"/>
                </a:ext>
              </a:extLst>
            </p:cNvPr>
            <p:cNvSpPr txBox="1"/>
            <p:nvPr/>
          </p:nvSpPr>
          <p:spPr>
            <a:xfrm>
              <a:off x="260563" y="1968276"/>
              <a:ext cx="3638358" cy="646331"/>
            </a:xfrm>
            <a:prstGeom prst="rect">
              <a:avLst/>
            </a:prstGeom>
            <a:noFill/>
          </p:spPr>
          <p:txBody>
            <a:bodyPr wrap="square" rtlCol="0">
              <a:spAutoFit/>
            </a:bodyPr>
            <a:lstStyle/>
            <a:p>
              <a:pPr algn="ctr"/>
              <a:r>
                <a:rPr lang="en-US" sz="3600" dirty="0">
                  <a:solidFill>
                    <a:schemeClr val="accent1">
                      <a:lumMod val="50000"/>
                    </a:schemeClr>
                  </a:solidFill>
                  <a:latin typeface="Arial Black" panose="020B0A04020102020204" pitchFamily="34" charset="0"/>
                </a:rPr>
                <a:t>CONNECT</a:t>
              </a:r>
            </a:p>
          </p:txBody>
        </p:sp>
      </p:grpSp>
      <p:grpSp>
        <p:nvGrpSpPr>
          <p:cNvPr id="14" name="Group 13">
            <a:extLst>
              <a:ext uri="{FF2B5EF4-FFF2-40B4-BE49-F238E27FC236}">
                <a16:creationId xmlns:a16="http://schemas.microsoft.com/office/drawing/2014/main" id="{C7BD7CBA-87EE-4EAF-8593-4FC7D506774A}"/>
              </a:ext>
            </a:extLst>
          </p:cNvPr>
          <p:cNvGrpSpPr/>
          <p:nvPr/>
        </p:nvGrpSpPr>
        <p:grpSpPr>
          <a:xfrm>
            <a:off x="4240128" y="1968276"/>
            <a:ext cx="3751499" cy="3456984"/>
            <a:chOff x="4240128" y="1968276"/>
            <a:chExt cx="3751499" cy="3456984"/>
          </a:xfrm>
        </p:grpSpPr>
        <p:pic>
          <p:nvPicPr>
            <p:cNvPr id="6" name="Picture 5" descr="A group of people standing in a room&#10;&#10;Description generated with very high confidence">
              <a:extLst>
                <a:ext uri="{FF2B5EF4-FFF2-40B4-BE49-F238E27FC236}">
                  <a16:creationId xmlns:a16="http://schemas.microsoft.com/office/drawing/2014/main" id="{030D7D42-E010-4B3E-B921-34EF0ABA5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128" y="2714804"/>
              <a:ext cx="3751499" cy="2710456"/>
            </a:xfrm>
            <a:prstGeom prst="rect">
              <a:avLst/>
            </a:prstGeom>
          </p:spPr>
        </p:pic>
        <p:sp>
          <p:nvSpPr>
            <p:cNvPr id="10" name="Rectangle 9">
              <a:extLst>
                <a:ext uri="{FF2B5EF4-FFF2-40B4-BE49-F238E27FC236}">
                  <a16:creationId xmlns:a16="http://schemas.microsoft.com/office/drawing/2014/main" id="{7C330D8B-B52B-4EC1-8F53-F4C4D6FD1D6D}"/>
                </a:ext>
              </a:extLst>
            </p:cNvPr>
            <p:cNvSpPr/>
            <p:nvPr/>
          </p:nvSpPr>
          <p:spPr>
            <a:xfrm>
              <a:off x="4532045" y="1968276"/>
              <a:ext cx="3127909" cy="646331"/>
            </a:xfrm>
            <a:prstGeom prst="rect">
              <a:avLst/>
            </a:prstGeom>
          </p:spPr>
          <p:txBody>
            <a:bodyPr wrap="square">
              <a:spAutoFit/>
            </a:bodyPr>
            <a:lstStyle/>
            <a:p>
              <a:pPr algn="ctr"/>
              <a:r>
                <a:rPr lang="en-US" sz="3600" dirty="0">
                  <a:solidFill>
                    <a:schemeClr val="accent1">
                      <a:lumMod val="50000"/>
                    </a:schemeClr>
                  </a:solidFill>
                  <a:latin typeface="Arial Black" panose="020B0A04020102020204" pitchFamily="34" charset="0"/>
                </a:rPr>
                <a:t>INFORM</a:t>
              </a:r>
            </a:p>
          </p:txBody>
        </p:sp>
      </p:grpSp>
      <p:grpSp>
        <p:nvGrpSpPr>
          <p:cNvPr id="15" name="Group 14">
            <a:extLst>
              <a:ext uri="{FF2B5EF4-FFF2-40B4-BE49-F238E27FC236}">
                <a16:creationId xmlns:a16="http://schemas.microsoft.com/office/drawing/2014/main" id="{82DF7ED4-2E59-460B-A358-54B9A6985722}"/>
              </a:ext>
            </a:extLst>
          </p:cNvPr>
          <p:cNvGrpSpPr/>
          <p:nvPr/>
        </p:nvGrpSpPr>
        <p:grpSpPr>
          <a:xfrm>
            <a:off x="8276263" y="1968275"/>
            <a:ext cx="3751499" cy="3456986"/>
            <a:chOff x="8276263" y="1968275"/>
            <a:chExt cx="3751499" cy="3456986"/>
          </a:xfrm>
        </p:grpSpPr>
        <p:pic>
          <p:nvPicPr>
            <p:cNvPr id="4" name="Picture 3">
              <a:extLst>
                <a:ext uri="{FF2B5EF4-FFF2-40B4-BE49-F238E27FC236}">
                  <a16:creationId xmlns:a16="http://schemas.microsoft.com/office/drawing/2014/main" id="{CD1D186D-9194-4024-910F-7FD279A1F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6263" y="2714805"/>
              <a:ext cx="3751499" cy="2710456"/>
            </a:xfrm>
            <a:prstGeom prst="rect">
              <a:avLst/>
            </a:prstGeom>
          </p:spPr>
        </p:pic>
        <p:sp>
          <p:nvSpPr>
            <p:cNvPr id="11" name="Rectangle 10">
              <a:extLst>
                <a:ext uri="{FF2B5EF4-FFF2-40B4-BE49-F238E27FC236}">
                  <a16:creationId xmlns:a16="http://schemas.microsoft.com/office/drawing/2014/main" id="{49729CAB-9595-402F-A83B-F3F79597C730}"/>
                </a:ext>
              </a:extLst>
            </p:cNvPr>
            <p:cNvSpPr/>
            <p:nvPr/>
          </p:nvSpPr>
          <p:spPr>
            <a:xfrm>
              <a:off x="8588057" y="1968275"/>
              <a:ext cx="3127909" cy="646331"/>
            </a:xfrm>
            <a:prstGeom prst="rect">
              <a:avLst/>
            </a:prstGeom>
          </p:spPr>
          <p:txBody>
            <a:bodyPr wrap="square">
              <a:spAutoFit/>
            </a:bodyPr>
            <a:lstStyle/>
            <a:p>
              <a:pPr algn="ctr"/>
              <a:r>
                <a:rPr lang="en-US" sz="3600" dirty="0">
                  <a:solidFill>
                    <a:schemeClr val="accent1">
                      <a:lumMod val="50000"/>
                    </a:schemeClr>
                  </a:solidFill>
                  <a:latin typeface="Arial Black" panose="020B0A04020102020204" pitchFamily="34" charset="0"/>
                </a:rPr>
                <a:t>ADVISE</a:t>
              </a:r>
            </a:p>
          </p:txBody>
        </p:sp>
      </p:grpSp>
      <p:sp>
        <p:nvSpPr>
          <p:cNvPr id="12" name="TextBox 11">
            <a:extLst>
              <a:ext uri="{FF2B5EF4-FFF2-40B4-BE49-F238E27FC236}">
                <a16:creationId xmlns:a16="http://schemas.microsoft.com/office/drawing/2014/main" id="{4EA3BE7E-E1FD-4D8F-921F-C43BF777C05F}"/>
              </a:ext>
            </a:extLst>
          </p:cNvPr>
          <p:cNvSpPr txBox="1"/>
          <p:nvPr/>
        </p:nvSpPr>
        <p:spPr>
          <a:xfrm>
            <a:off x="1436914" y="5907314"/>
            <a:ext cx="9158515" cy="523220"/>
          </a:xfrm>
          <a:prstGeom prst="rect">
            <a:avLst/>
          </a:prstGeom>
          <a:noFill/>
        </p:spPr>
        <p:txBody>
          <a:bodyPr wrap="square" rtlCol="0">
            <a:spAutoFit/>
          </a:bodyPr>
          <a:lstStyle/>
          <a:p>
            <a:pPr algn="ctr"/>
            <a:r>
              <a:rPr lang="en-US" sz="2800" dirty="0">
                <a:solidFill>
                  <a:srgbClr val="C00000"/>
                </a:solidFill>
                <a:latin typeface="Arial" panose="020B0604020202020204" pitchFamily="34" charset="0"/>
                <a:cs typeface="Arial" panose="020B0604020202020204" pitchFamily="34" charset="0"/>
              </a:rPr>
              <a:t>Not a decision making meeting.</a:t>
            </a:r>
          </a:p>
        </p:txBody>
      </p:sp>
    </p:spTree>
    <p:extLst>
      <p:ext uri="{BB962C8B-B14F-4D97-AF65-F5344CB8AC3E}">
        <p14:creationId xmlns:p14="http://schemas.microsoft.com/office/powerpoint/2010/main" val="59803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4A04B-210F-432A-905C-9B07EFF4C573}"/>
              </a:ext>
            </a:extLst>
          </p:cNvPr>
          <p:cNvSpPr>
            <a:spLocks noGrp="1"/>
          </p:cNvSpPr>
          <p:nvPr>
            <p:ph type="title"/>
          </p:nvPr>
        </p:nvSpPr>
        <p:spPr>
          <a:xfrm>
            <a:off x="914449" y="1787236"/>
            <a:ext cx="3416159" cy="2585241"/>
          </a:xfrm>
        </p:spPr>
        <p:txBody>
          <a:bodyPr>
            <a:normAutofit/>
          </a:bodyPr>
          <a:lstStyle/>
          <a:p>
            <a:r>
              <a:rPr lang="en-US" sz="4000" dirty="0" err="1">
                <a:solidFill>
                  <a:schemeClr val="accent5">
                    <a:lumMod val="75000"/>
                  </a:schemeClr>
                </a:solidFill>
                <a:latin typeface="Arial Black" panose="020B0A04020102020204" pitchFamily="34" charset="0"/>
              </a:rPr>
              <a:t>InCUS</a:t>
            </a:r>
            <a:br>
              <a:rPr lang="en-US" sz="4000" dirty="0">
                <a:solidFill>
                  <a:schemeClr val="accent5">
                    <a:lumMod val="75000"/>
                  </a:schemeClr>
                </a:solidFill>
                <a:latin typeface="Arial Black" panose="020B0A04020102020204" pitchFamily="34" charset="0"/>
              </a:rPr>
            </a:br>
            <a:r>
              <a:rPr lang="en-US" sz="4000" dirty="0">
                <a:solidFill>
                  <a:schemeClr val="accent5">
                    <a:lumMod val="75000"/>
                  </a:schemeClr>
                </a:solidFill>
                <a:latin typeface="Arial Black" panose="020B0A04020102020204" pitchFamily="34" charset="0"/>
              </a:rPr>
              <a:t>Areas of consensus</a:t>
            </a:r>
          </a:p>
        </p:txBody>
      </p:sp>
      <p:graphicFrame>
        <p:nvGraphicFramePr>
          <p:cNvPr id="5" name="Content Placeholder 2">
            <a:extLst>
              <a:ext uri="{FF2B5EF4-FFF2-40B4-BE49-F238E27FC236}">
                <a16:creationId xmlns:a16="http://schemas.microsoft.com/office/drawing/2014/main" id="{83E93722-77DC-4C92-8CA4-56D97D7066F5}"/>
              </a:ext>
            </a:extLst>
          </p:cNvPr>
          <p:cNvGraphicFramePr>
            <a:graphicFrameLocks noGrp="1"/>
          </p:cNvGraphicFramePr>
          <p:nvPr>
            <p:ph idx="1"/>
            <p:extLst>
              <p:ext uri="{D42A27DB-BD31-4B8C-83A1-F6EECF244321}">
                <p14:modId xmlns:p14="http://schemas.microsoft.com/office/powerpoint/2010/main" val="1696034471"/>
              </p:ext>
            </p:extLst>
          </p:nvPr>
        </p:nvGraphicFramePr>
        <p:xfrm>
          <a:off x="5194303" y="470925"/>
          <a:ext cx="6513604" cy="5885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57520A0-A783-4B1D-A9A1-CF63D5221E31}"/>
              </a:ext>
            </a:extLst>
          </p:cNvPr>
          <p:cNvSpPr txBox="1"/>
          <p:nvPr/>
        </p:nvSpPr>
        <p:spPr>
          <a:xfrm>
            <a:off x="484093" y="4018536"/>
            <a:ext cx="4276593" cy="400105"/>
          </a:xfrm>
          <a:prstGeom prst="rect">
            <a:avLst/>
          </a:prstGeom>
          <a:noFill/>
        </p:spPr>
        <p:txBody>
          <a:bodyPr wrap="square" lIns="91414" tIns="45718" rIns="91414" bIns="45718" rtlCol="0">
            <a:spAutoFit/>
          </a:bodyPr>
          <a:lstStyle/>
          <a:p>
            <a:pPr algn="ctr" defTabSz="914105"/>
            <a:r>
              <a:rPr lang="en-US" sz="2000" i="1" dirty="0">
                <a:solidFill>
                  <a:prstClr val="white"/>
                </a:solidFill>
                <a:latin typeface="Arial" panose="020B0604020202020204" pitchFamily="34" charset="0"/>
                <a:cs typeface="Arial" panose="020B0604020202020204" pitchFamily="34" charset="0"/>
              </a:rPr>
              <a:t>On the problem, not the solution(s)</a:t>
            </a:r>
          </a:p>
        </p:txBody>
      </p:sp>
    </p:spTree>
    <p:extLst>
      <p:ext uri="{BB962C8B-B14F-4D97-AF65-F5344CB8AC3E}">
        <p14:creationId xmlns:p14="http://schemas.microsoft.com/office/powerpoint/2010/main" val="331994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33C1B06-5AEA-4762-B303-01FC08115CAB}"/>
              </a:ext>
            </a:extLst>
          </p:cNvPr>
          <p:cNvSpPr>
            <a:spLocks noGrp="1"/>
          </p:cNvSpPr>
          <p:nvPr>
            <p:ph type="title"/>
          </p:nvPr>
        </p:nvSpPr>
        <p:spPr>
          <a:xfrm>
            <a:off x="77299" y="107176"/>
            <a:ext cx="11939432" cy="1325563"/>
          </a:xfrm>
        </p:spPr>
        <p:txBody>
          <a:bodyPr>
            <a:normAutofit/>
          </a:bodyPr>
          <a:lstStyle/>
          <a:p>
            <a:pPr algn="ctr" defTabSz="1218810"/>
            <a:r>
              <a:rPr lang="en-US" sz="3600" dirty="0" err="1">
                <a:solidFill>
                  <a:srgbClr val="305250"/>
                </a:solidFill>
                <a:latin typeface="Arial Black" panose="020B0A04020102020204" pitchFamily="34" charset="0"/>
              </a:rPr>
              <a:t>InCUS</a:t>
            </a:r>
            <a:r>
              <a:rPr lang="en-US" sz="3600" dirty="0">
                <a:solidFill>
                  <a:srgbClr val="305250"/>
                </a:solidFill>
                <a:latin typeface="Arial Black" panose="020B0A04020102020204" pitchFamily="34" charset="0"/>
              </a:rPr>
              <a:t> Recommendation</a:t>
            </a:r>
          </a:p>
        </p:txBody>
      </p:sp>
      <p:cxnSp>
        <p:nvCxnSpPr>
          <p:cNvPr id="8" name="Straight Connector 7">
            <a:extLst>
              <a:ext uri="{FF2B5EF4-FFF2-40B4-BE49-F238E27FC236}">
                <a16:creationId xmlns:a16="http://schemas.microsoft.com/office/drawing/2014/main" id="{455F2E1B-F351-491E-9419-603D4E3E982D}"/>
              </a:ext>
            </a:extLst>
          </p:cNvPr>
          <p:cNvCxnSpPr/>
          <p:nvPr/>
        </p:nvCxnSpPr>
        <p:spPr>
          <a:xfrm>
            <a:off x="283029" y="1230086"/>
            <a:ext cx="11527972"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D99FCF-AEDC-4C03-A8EE-9F1C9B5D6CC8}"/>
              </a:ext>
            </a:extLst>
          </p:cNvPr>
          <p:cNvGrpSpPr/>
          <p:nvPr/>
        </p:nvGrpSpPr>
        <p:grpSpPr>
          <a:xfrm>
            <a:off x="269793" y="2134765"/>
            <a:ext cx="2895058" cy="3821678"/>
            <a:chOff x="3423" y="232668"/>
            <a:chExt cx="2895058" cy="3821678"/>
          </a:xfrm>
        </p:grpSpPr>
        <p:sp>
          <p:nvSpPr>
            <p:cNvPr id="39" name="Rectangle 38">
              <a:extLst>
                <a:ext uri="{FF2B5EF4-FFF2-40B4-BE49-F238E27FC236}">
                  <a16:creationId xmlns:a16="http://schemas.microsoft.com/office/drawing/2014/main" id="{87423421-930D-415A-9E36-184FC3A122FD}"/>
                </a:ext>
              </a:extLst>
            </p:cNvPr>
            <p:cNvSpPr/>
            <p:nvPr/>
          </p:nvSpPr>
          <p:spPr>
            <a:xfrm>
              <a:off x="3423" y="232668"/>
              <a:ext cx="2715617" cy="380186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TextBox 39">
              <a:extLst>
                <a:ext uri="{FF2B5EF4-FFF2-40B4-BE49-F238E27FC236}">
                  <a16:creationId xmlns:a16="http://schemas.microsoft.com/office/drawing/2014/main" id="{5F98F8C6-4929-438F-B0E5-FD87702E9A35}"/>
                </a:ext>
              </a:extLst>
            </p:cNvPr>
            <p:cNvSpPr txBox="1"/>
            <p:nvPr/>
          </p:nvSpPr>
          <p:spPr>
            <a:xfrm>
              <a:off x="182864" y="1773228"/>
              <a:ext cx="2715617" cy="22811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1720" tIns="330200" rIns="211720"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Consider score reporting changes, e.g., pass/fail; composite score; categorical/tiered scoring</a:t>
              </a:r>
            </a:p>
          </p:txBody>
        </p:sp>
      </p:grpSp>
      <p:grpSp>
        <p:nvGrpSpPr>
          <p:cNvPr id="15" name="Group 14">
            <a:extLst>
              <a:ext uri="{FF2B5EF4-FFF2-40B4-BE49-F238E27FC236}">
                <a16:creationId xmlns:a16="http://schemas.microsoft.com/office/drawing/2014/main" id="{B7DAAC35-3E56-4779-AF24-50307C015399}"/>
              </a:ext>
            </a:extLst>
          </p:cNvPr>
          <p:cNvGrpSpPr/>
          <p:nvPr/>
        </p:nvGrpSpPr>
        <p:grpSpPr>
          <a:xfrm>
            <a:off x="1057322" y="2514951"/>
            <a:ext cx="1140559" cy="1140559"/>
            <a:chOff x="790952" y="612854"/>
            <a:chExt cx="1140559" cy="1140559"/>
          </a:xfrm>
          <a:solidFill>
            <a:schemeClr val="accent1">
              <a:lumMod val="50000"/>
            </a:schemeClr>
          </a:solidFill>
        </p:grpSpPr>
        <p:sp>
          <p:nvSpPr>
            <p:cNvPr id="37" name="Oval 36">
              <a:extLst>
                <a:ext uri="{FF2B5EF4-FFF2-40B4-BE49-F238E27FC236}">
                  <a16:creationId xmlns:a16="http://schemas.microsoft.com/office/drawing/2014/main" id="{86652B6B-203B-42CB-8F8C-BDB481D821DA}"/>
                </a:ext>
              </a:extLst>
            </p:cNvPr>
            <p:cNvSpPr/>
            <p:nvPr/>
          </p:nvSpPr>
          <p:spPr>
            <a:xfrm>
              <a:off x="790952" y="612854"/>
              <a:ext cx="1140559" cy="1140559"/>
            </a:xfrm>
            <a:prstGeom prst="ellipse">
              <a:avLst/>
            </a:prstGeom>
            <a:grpFill/>
            <a:ln>
              <a:solidFill>
                <a:schemeClr val="tx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6">
              <a:extLst>
                <a:ext uri="{FF2B5EF4-FFF2-40B4-BE49-F238E27FC236}">
                  <a16:creationId xmlns:a16="http://schemas.microsoft.com/office/drawing/2014/main" id="{A6C36A7D-BAEF-43EB-AC76-42CF6379CDDC}"/>
                </a:ext>
              </a:extLst>
            </p:cNvPr>
            <p:cNvSpPr txBox="1"/>
            <p:nvPr/>
          </p:nvSpPr>
          <p:spPr>
            <a:xfrm>
              <a:off x="957983" y="823427"/>
              <a:ext cx="806497" cy="80649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8922" tIns="12700" rIns="88922" bIns="1270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rial Black" panose="020B0A04020102020204" pitchFamily="34" charset="0"/>
                </a:rPr>
                <a:t>1</a:t>
              </a:r>
            </a:p>
          </p:txBody>
        </p:sp>
      </p:grpSp>
      <p:grpSp>
        <p:nvGrpSpPr>
          <p:cNvPr id="19" name="Group 18">
            <a:extLst>
              <a:ext uri="{FF2B5EF4-FFF2-40B4-BE49-F238E27FC236}">
                <a16:creationId xmlns:a16="http://schemas.microsoft.com/office/drawing/2014/main" id="{1421E250-3B26-4892-B3D9-8A67DD81260E}"/>
              </a:ext>
            </a:extLst>
          </p:cNvPr>
          <p:cNvGrpSpPr/>
          <p:nvPr/>
        </p:nvGrpSpPr>
        <p:grpSpPr>
          <a:xfrm>
            <a:off x="3235822" y="2134765"/>
            <a:ext cx="2854988" cy="3821678"/>
            <a:chOff x="2994191" y="232668"/>
            <a:chExt cx="2854988" cy="3821678"/>
          </a:xfrm>
        </p:grpSpPr>
        <p:sp>
          <p:nvSpPr>
            <p:cNvPr id="35" name="Rectangle 34">
              <a:extLst>
                <a:ext uri="{FF2B5EF4-FFF2-40B4-BE49-F238E27FC236}">
                  <a16:creationId xmlns:a16="http://schemas.microsoft.com/office/drawing/2014/main" id="{ACF3017F-4DC8-448B-B235-A2A5413EE4C7}"/>
                </a:ext>
              </a:extLst>
            </p:cNvPr>
            <p:cNvSpPr/>
            <p:nvPr/>
          </p:nvSpPr>
          <p:spPr>
            <a:xfrm>
              <a:off x="2994191" y="232668"/>
              <a:ext cx="2715617" cy="380186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TextBox 35">
              <a:extLst>
                <a:ext uri="{FF2B5EF4-FFF2-40B4-BE49-F238E27FC236}">
                  <a16:creationId xmlns:a16="http://schemas.microsoft.com/office/drawing/2014/main" id="{2911EA3B-7765-4BA6-ACAC-336954BB024B}"/>
                </a:ext>
              </a:extLst>
            </p:cNvPr>
            <p:cNvSpPr txBox="1"/>
            <p:nvPr/>
          </p:nvSpPr>
          <p:spPr>
            <a:xfrm>
              <a:off x="3133562" y="1773228"/>
              <a:ext cx="2715617" cy="22811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1720" tIns="330200" rIns="211720"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Research on how USMLE is (or is not) related to performance in residency and/or practice</a:t>
              </a:r>
            </a:p>
          </p:txBody>
        </p:sp>
      </p:grpSp>
      <p:grpSp>
        <p:nvGrpSpPr>
          <p:cNvPr id="20" name="Group 19">
            <a:extLst>
              <a:ext uri="{FF2B5EF4-FFF2-40B4-BE49-F238E27FC236}">
                <a16:creationId xmlns:a16="http://schemas.microsoft.com/office/drawing/2014/main" id="{1D97DDDD-6F5B-4894-A147-340D9B7DDE77}"/>
              </a:ext>
            </a:extLst>
          </p:cNvPr>
          <p:cNvGrpSpPr/>
          <p:nvPr/>
        </p:nvGrpSpPr>
        <p:grpSpPr>
          <a:xfrm>
            <a:off x="4044500" y="2514951"/>
            <a:ext cx="1140559" cy="1140559"/>
            <a:chOff x="3778130" y="612854"/>
            <a:chExt cx="1140559" cy="1140559"/>
          </a:xfrm>
          <a:solidFill>
            <a:schemeClr val="accent1">
              <a:lumMod val="50000"/>
            </a:schemeClr>
          </a:solidFill>
        </p:grpSpPr>
        <p:sp>
          <p:nvSpPr>
            <p:cNvPr id="33" name="Oval 32">
              <a:extLst>
                <a:ext uri="{FF2B5EF4-FFF2-40B4-BE49-F238E27FC236}">
                  <a16:creationId xmlns:a16="http://schemas.microsoft.com/office/drawing/2014/main" id="{6A4821C4-CAC6-4F48-84D5-DBA7C1400335}"/>
                </a:ext>
              </a:extLst>
            </p:cNvPr>
            <p:cNvSpPr/>
            <p:nvPr/>
          </p:nvSpPr>
          <p:spPr>
            <a:xfrm>
              <a:off x="3778130" y="612854"/>
              <a:ext cx="1140559" cy="1140559"/>
            </a:xfrm>
            <a:prstGeom prst="ellipse">
              <a:avLst/>
            </a:prstGeom>
            <a:grpFill/>
            <a:ln>
              <a:solidFill>
                <a:schemeClr val="tx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10">
              <a:extLst>
                <a:ext uri="{FF2B5EF4-FFF2-40B4-BE49-F238E27FC236}">
                  <a16:creationId xmlns:a16="http://schemas.microsoft.com/office/drawing/2014/main" id="{21699316-42C0-4445-840D-02CC9D4214B6}"/>
                </a:ext>
              </a:extLst>
            </p:cNvPr>
            <p:cNvSpPr txBox="1"/>
            <p:nvPr/>
          </p:nvSpPr>
          <p:spPr>
            <a:xfrm>
              <a:off x="3945161" y="837941"/>
              <a:ext cx="806497" cy="80649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8922" tIns="12700" rIns="88922" bIns="1270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rial Black" panose="020B0A04020102020204" pitchFamily="34" charset="0"/>
                </a:rPr>
                <a:t>2</a:t>
              </a:r>
            </a:p>
          </p:txBody>
        </p:sp>
      </p:grpSp>
      <p:grpSp>
        <p:nvGrpSpPr>
          <p:cNvPr id="21" name="Group 20">
            <a:extLst>
              <a:ext uri="{FF2B5EF4-FFF2-40B4-BE49-F238E27FC236}">
                <a16:creationId xmlns:a16="http://schemas.microsoft.com/office/drawing/2014/main" id="{40B8A384-86C3-4136-B5BC-3086D728C483}"/>
              </a:ext>
            </a:extLst>
          </p:cNvPr>
          <p:cNvGrpSpPr/>
          <p:nvPr/>
        </p:nvGrpSpPr>
        <p:grpSpPr>
          <a:xfrm>
            <a:off x="6219411" y="2134765"/>
            <a:ext cx="2717386" cy="3813725"/>
            <a:chOff x="5977780" y="232668"/>
            <a:chExt cx="2717386" cy="3813725"/>
          </a:xfrm>
        </p:grpSpPr>
        <p:sp>
          <p:nvSpPr>
            <p:cNvPr id="31" name="Rectangle 30">
              <a:extLst>
                <a:ext uri="{FF2B5EF4-FFF2-40B4-BE49-F238E27FC236}">
                  <a16:creationId xmlns:a16="http://schemas.microsoft.com/office/drawing/2014/main" id="{D505CA90-13DC-437C-8BD5-CBB84B49ED11}"/>
                </a:ext>
              </a:extLst>
            </p:cNvPr>
            <p:cNvSpPr/>
            <p:nvPr/>
          </p:nvSpPr>
          <p:spPr>
            <a:xfrm>
              <a:off x="5977780" y="232668"/>
              <a:ext cx="2715617" cy="380186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TextBox 31">
              <a:extLst>
                <a:ext uri="{FF2B5EF4-FFF2-40B4-BE49-F238E27FC236}">
                  <a16:creationId xmlns:a16="http://schemas.microsoft.com/office/drawing/2014/main" id="{81CDE0C6-B097-4571-B89B-49F57AB5A642}"/>
                </a:ext>
              </a:extLst>
            </p:cNvPr>
            <p:cNvSpPr txBox="1"/>
            <p:nvPr/>
          </p:nvSpPr>
          <p:spPr>
            <a:xfrm>
              <a:off x="5979549" y="1765275"/>
              <a:ext cx="2715617" cy="22811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1720" tIns="330200" rIns="211720" bIns="330200" numCol="1" spcCol="1270" anchor="t" anchorCtr="0">
              <a:noAutofit/>
            </a:bodyPr>
            <a:lstStyle/>
            <a:p>
              <a:pPr marL="0" lvl="0" indent="0"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Continue work to address group (racial/ demographic) differences in USMLE</a:t>
              </a:r>
            </a:p>
          </p:txBody>
        </p:sp>
      </p:grpSp>
      <p:grpSp>
        <p:nvGrpSpPr>
          <p:cNvPr id="22" name="Group 21">
            <a:extLst>
              <a:ext uri="{FF2B5EF4-FFF2-40B4-BE49-F238E27FC236}">
                <a16:creationId xmlns:a16="http://schemas.microsoft.com/office/drawing/2014/main" id="{D5A0C040-2B67-4CD2-A5C5-B08FC5CB2963}"/>
              </a:ext>
            </a:extLst>
          </p:cNvPr>
          <p:cNvGrpSpPr/>
          <p:nvPr/>
        </p:nvGrpSpPr>
        <p:grpSpPr>
          <a:xfrm>
            <a:off x="7031679" y="2514951"/>
            <a:ext cx="1140559" cy="1140559"/>
            <a:chOff x="6765309" y="612854"/>
            <a:chExt cx="1140559" cy="1140559"/>
          </a:xfrm>
          <a:solidFill>
            <a:schemeClr val="accent1">
              <a:lumMod val="50000"/>
            </a:schemeClr>
          </a:solidFill>
        </p:grpSpPr>
        <p:sp>
          <p:nvSpPr>
            <p:cNvPr id="29" name="Oval 28">
              <a:extLst>
                <a:ext uri="{FF2B5EF4-FFF2-40B4-BE49-F238E27FC236}">
                  <a16:creationId xmlns:a16="http://schemas.microsoft.com/office/drawing/2014/main" id="{C1133D9D-9A4F-4F61-BE9C-016FC3FB0D9C}"/>
                </a:ext>
              </a:extLst>
            </p:cNvPr>
            <p:cNvSpPr/>
            <p:nvPr/>
          </p:nvSpPr>
          <p:spPr>
            <a:xfrm>
              <a:off x="6765309" y="612854"/>
              <a:ext cx="1140559" cy="1140559"/>
            </a:xfrm>
            <a:prstGeom prst="ellipse">
              <a:avLst/>
            </a:prstGeom>
            <a:grpFill/>
            <a:ln>
              <a:solidFill>
                <a:schemeClr val="tx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14">
              <a:extLst>
                <a:ext uri="{FF2B5EF4-FFF2-40B4-BE49-F238E27FC236}">
                  <a16:creationId xmlns:a16="http://schemas.microsoft.com/office/drawing/2014/main" id="{387500B5-F207-4E34-8B30-AA2830F20A2C}"/>
                </a:ext>
              </a:extLst>
            </p:cNvPr>
            <p:cNvSpPr txBox="1"/>
            <p:nvPr/>
          </p:nvSpPr>
          <p:spPr>
            <a:xfrm>
              <a:off x="6932340" y="823427"/>
              <a:ext cx="806497" cy="80649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8922" tIns="12700" rIns="88922" bIns="1270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rial Black" panose="020B0A04020102020204" pitchFamily="34" charset="0"/>
                </a:rPr>
                <a:t>3</a:t>
              </a:r>
            </a:p>
          </p:txBody>
        </p:sp>
      </p:grpSp>
      <p:grpSp>
        <p:nvGrpSpPr>
          <p:cNvPr id="23" name="Group 22">
            <a:extLst>
              <a:ext uri="{FF2B5EF4-FFF2-40B4-BE49-F238E27FC236}">
                <a16:creationId xmlns:a16="http://schemas.microsoft.com/office/drawing/2014/main" id="{69566FBD-F7BC-41A6-9933-F4F9F9F71A9D}"/>
              </a:ext>
            </a:extLst>
          </p:cNvPr>
          <p:cNvGrpSpPr/>
          <p:nvPr/>
        </p:nvGrpSpPr>
        <p:grpSpPr>
          <a:xfrm>
            <a:off x="9206590" y="2154579"/>
            <a:ext cx="2985410" cy="3863609"/>
            <a:chOff x="8964959" y="232668"/>
            <a:chExt cx="2985410" cy="3863609"/>
          </a:xfrm>
        </p:grpSpPr>
        <p:sp>
          <p:nvSpPr>
            <p:cNvPr id="27" name="Rectangle 26">
              <a:extLst>
                <a:ext uri="{FF2B5EF4-FFF2-40B4-BE49-F238E27FC236}">
                  <a16:creationId xmlns:a16="http://schemas.microsoft.com/office/drawing/2014/main" id="{DA86A3BB-530B-4041-B6CD-AAF7DAC7A1B2}"/>
                </a:ext>
              </a:extLst>
            </p:cNvPr>
            <p:cNvSpPr/>
            <p:nvPr/>
          </p:nvSpPr>
          <p:spPr>
            <a:xfrm>
              <a:off x="8964959" y="232668"/>
              <a:ext cx="2715617" cy="380186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2B8841C4-7FC4-4A11-BC9A-B78BC102DC23}"/>
                </a:ext>
              </a:extLst>
            </p:cNvPr>
            <p:cNvSpPr txBox="1"/>
            <p:nvPr/>
          </p:nvSpPr>
          <p:spPr>
            <a:xfrm>
              <a:off x="9234752" y="1815159"/>
              <a:ext cx="2715617" cy="22811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1720" tIns="330200" rIns="211720"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Undertake comprehensive overview of UME-GME transition system</a:t>
              </a:r>
            </a:p>
          </p:txBody>
        </p:sp>
      </p:grpSp>
      <p:grpSp>
        <p:nvGrpSpPr>
          <p:cNvPr id="24" name="Group 23">
            <a:extLst>
              <a:ext uri="{FF2B5EF4-FFF2-40B4-BE49-F238E27FC236}">
                <a16:creationId xmlns:a16="http://schemas.microsoft.com/office/drawing/2014/main" id="{614947B7-C8AE-40C0-9E36-888E88BC683F}"/>
              </a:ext>
            </a:extLst>
          </p:cNvPr>
          <p:cNvGrpSpPr/>
          <p:nvPr/>
        </p:nvGrpSpPr>
        <p:grpSpPr>
          <a:xfrm>
            <a:off x="10018858" y="2514951"/>
            <a:ext cx="1140559" cy="1140559"/>
            <a:chOff x="9752488" y="612854"/>
            <a:chExt cx="1140559" cy="1140559"/>
          </a:xfrm>
          <a:solidFill>
            <a:schemeClr val="accent1">
              <a:lumMod val="50000"/>
            </a:schemeClr>
          </a:solidFill>
        </p:grpSpPr>
        <p:sp>
          <p:nvSpPr>
            <p:cNvPr id="25" name="Oval 24">
              <a:extLst>
                <a:ext uri="{FF2B5EF4-FFF2-40B4-BE49-F238E27FC236}">
                  <a16:creationId xmlns:a16="http://schemas.microsoft.com/office/drawing/2014/main" id="{7E0EF2AB-02C7-431F-B521-B768F1B5984B}"/>
                </a:ext>
              </a:extLst>
            </p:cNvPr>
            <p:cNvSpPr/>
            <p:nvPr/>
          </p:nvSpPr>
          <p:spPr>
            <a:xfrm>
              <a:off x="9752488" y="612854"/>
              <a:ext cx="1140559" cy="1140559"/>
            </a:xfrm>
            <a:prstGeom prst="ellipse">
              <a:avLst/>
            </a:prstGeom>
            <a:grpFill/>
            <a:ln>
              <a:solidFill>
                <a:schemeClr val="tx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18">
              <a:extLst>
                <a:ext uri="{FF2B5EF4-FFF2-40B4-BE49-F238E27FC236}">
                  <a16:creationId xmlns:a16="http://schemas.microsoft.com/office/drawing/2014/main" id="{7CE23645-7B7C-4A7E-BB18-D13CFD2C3B2E}"/>
                </a:ext>
              </a:extLst>
            </p:cNvPr>
            <p:cNvSpPr txBox="1"/>
            <p:nvPr/>
          </p:nvSpPr>
          <p:spPr>
            <a:xfrm>
              <a:off x="9919519" y="823427"/>
              <a:ext cx="806497" cy="80649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8922" tIns="12700" rIns="88922" bIns="1270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rial Black" panose="020B0A04020102020204" pitchFamily="34" charset="0"/>
                </a:rPr>
                <a:t>4</a:t>
              </a:r>
            </a:p>
          </p:txBody>
        </p:sp>
      </p:grpSp>
      <p:pic>
        <p:nvPicPr>
          <p:cNvPr id="41" name="Picture 2" descr="Image result for USMLE">
            <a:extLst>
              <a:ext uri="{FF2B5EF4-FFF2-40B4-BE49-F238E27FC236}">
                <a16:creationId xmlns:a16="http://schemas.microsoft.com/office/drawing/2014/main" id="{5B3F88F3-DB0E-4885-9017-D88A5D2183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279" y="160326"/>
            <a:ext cx="1121204" cy="96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6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571F-F1EC-4022-BE18-CEF5BA7ED948}"/>
              </a:ext>
            </a:extLst>
          </p:cNvPr>
          <p:cNvSpPr>
            <a:spLocks noGrp="1"/>
          </p:cNvSpPr>
          <p:nvPr>
            <p:ph type="title"/>
          </p:nvPr>
        </p:nvSpPr>
        <p:spPr/>
        <p:txBody>
          <a:bodyPr/>
          <a:lstStyle/>
          <a:p>
            <a:r>
              <a:rPr lang="en-US" dirty="0"/>
              <a:t>Intensive, Iterative Engagement and Communication strategy</a:t>
            </a:r>
          </a:p>
        </p:txBody>
      </p:sp>
      <p:sp>
        <p:nvSpPr>
          <p:cNvPr id="3" name="Content Placeholder 2">
            <a:extLst>
              <a:ext uri="{FF2B5EF4-FFF2-40B4-BE49-F238E27FC236}">
                <a16:creationId xmlns:a16="http://schemas.microsoft.com/office/drawing/2014/main" id="{DD3BEC2F-DFBF-4706-97C7-08EF2F580402}"/>
              </a:ext>
            </a:extLst>
          </p:cNvPr>
          <p:cNvSpPr>
            <a:spLocks noGrp="1"/>
          </p:cNvSpPr>
          <p:nvPr>
            <p:ph idx="1"/>
          </p:nvPr>
        </p:nvSpPr>
        <p:spPr/>
        <p:txBody>
          <a:bodyPr/>
          <a:lstStyle/>
          <a:p>
            <a:r>
              <a:rPr lang="en-US" dirty="0"/>
              <a:t>Dedicated </a:t>
            </a:r>
            <a:r>
              <a:rPr lang="en-US" dirty="0" err="1"/>
              <a:t>InCUS</a:t>
            </a:r>
            <a:r>
              <a:rPr lang="en-US" dirty="0"/>
              <a:t> website created</a:t>
            </a:r>
          </a:p>
          <a:p>
            <a:pPr lvl="1"/>
            <a:r>
              <a:rPr lang="en-US" dirty="0"/>
              <a:t>Literature review plus other communications</a:t>
            </a:r>
          </a:p>
          <a:p>
            <a:r>
              <a:rPr lang="en-US" dirty="0"/>
              <a:t>Pre-meeting solicitation of commentary from 200 organizations</a:t>
            </a:r>
          </a:p>
          <a:p>
            <a:r>
              <a:rPr lang="en-US" dirty="0"/>
              <a:t>  Post-meeting</a:t>
            </a:r>
          </a:p>
          <a:p>
            <a:pPr lvl="1"/>
            <a:r>
              <a:rPr lang="en-US" dirty="0"/>
              <a:t>Open period of review of draft recommendations </a:t>
            </a:r>
          </a:p>
          <a:p>
            <a:pPr lvl="1"/>
            <a:r>
              <a:rPr lang="en-US" dirty="0"/>
              <a:t>Six podcasts</a:t>
            </a:r>
          </a:p>
          <a:p>
            <a:pPr lvl="1"/>
            <a:r>
              <a:rPr lang="en-US" dirty="0"/>
              <a:t>Multiple presentations by planning committee to associations, schools, etc.</a:t>
            </a:r>
          </a:p>
          <a:p>
            <a:pPr lvl="1"/>
            <a:r>
              <a:rPr lang="en-US" dirty="0"/>
              <a:t>News stories in planning committee association media (AAMC news, </a:t>
            </a:r>
            <a:r>
              <a:rPr lang="en-US" dirty="0" err="1"/>
              <a:t>etc</a:t>
            </a:r>
            <a:r>
              <a:rPr lang="en-US" dirty="0"/>
              <a:t>)</a:t>
            </a:r>
          </a:p>
        </p:txBody>
      </p:sp>
    </p:spTree>
    <p:extLst>
      <p:ext uri="{BB962C8B-B14F-4D97-AF65-F5344CB8AC3E}">
        <p14:creationId xmlns:p14="http://schemas.microsoft.com/office/powerpoint/2010/main" val="914332805"/>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AMC PPT Fonts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1087</Words>
  <Application>Microsoft Office PowerPoint</Application>
  <PresentationFormat>Widescreen</PresentationFormat>
  <Paragraphs>176</Paragraphs>
  <Slides>18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Arial Nova</vt:lpstr>
      <vt:lpstr>Calibri</vt:lpstr>
      <vt:lpstr>Calibri Light</vt:lpstr>
      <vt:lpstr>Corbel</vt:lpstr>
      <vt:lpstr>Office Theme</vt:lpstr>
      <vt:lpstr>3_Office Theme</vt:lpstr>
      <vt:lpstr> InCUS Summary </vt:lpstr>
      <vt:lpstr>PowerPoint Presentation</vt:lpstr>
      <vt:lpstr>PowerPoint Presentation</vt:lpstr>
      <vt:lpstr>Numeric (3-digit) USMLE score reporting</vt:lpstr>
      <vt:lpstr>InCUS—invitational Conference on USMLE Scoring.  March 2019</vt:lpstr>
      <vt:lpstr>InCUS Meeting  - March 2019</vt:lpstr>
      <vt:lpstr>InCUS Areas of consensus</vt:lpstr>
      <vt:lpstr>InCUS Recommendation</vt:lpstr>
      <vt:lpstr>Intensive, Iterative Engagement and Communication strategy</vt:lpstr>
      <vt:lpstr>Rec 1: Consider score reporting changes, e.g., pass/fail; composite score; categorical/tiered scoring</vt:lpstr>
      <vt:lpstr>Rec. 1: Consider other score reporting options</vt:lpstr>
      <vt:lpstr>Rec 4: Undertake comprehensive overview of  UME-GME transition system </vt:lpstr>
      <vt:lpstr>Rec. 4: Systemic change</vt:lpstr>
      <vt:lpstr>Areas of potential exploration</vt:lpstr>
      <vt:lpstr>PowerPoint Presentation</vt:lpstr>
      <vt:lpstr>PowerPoint Presentation</vt:lpstr>
      <vt:lpstr>Questions?</vt:lpstr>
      <vt:lpstr>Interconnectedness of USMLE in Education/Regulation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Review of the UME-GME Transition  From the Invitational Conference on USMLE Scoring (InCUS)</dc:title>
  <dc:creator>David Johnson (FSMB)</dc:creator>
  <cp:lastModifiedBy>Alison Whelan</cp:lastModifiedBy>
  <cp:revision>103</cp:revision>
  <dcterms:created xsi:type="dcterms:W3CDTF">2019-09-15T21:28:20Z</dcterms:created>
  <dcterms:modified xsi:type="dcterms:W3CDTF">2020-03-07T18:57:25Z</dcterms:modified>
</cp:coreProperties>
</file>